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1" r:id="rId6"/>
    <p:sldId id="276" r:id="rId7"/>
    <p:sldId id="277" r:id="rId8"/>
    <p:sldId id="278" r:id="rId9"/>
    <p:sldId id="262" r:id="rId10"/>
    <p:sldId id="263" r:id="rId11"/>
    <p:sldId id="264" r:id="rId12"/>
    <p:sldId id="279" r:id="rId13"/>
    <p:sldId id="280" r:id="rId14"/>
    <p:sldId id="265" r:id="rId15"/>
    <p:sldId id="266" r:id="rId16"/>
    <p:sldId id="267" r:id="rId17"/>
    <p:sldId id="281" r:id="rId18"/>
    <p:sldId id="282" r:id="rId19"/>
    <p:sldId id="268" r:id="rId20"/>
    <p:sldId id="269" r:id="rId21"/>
    <p:sldId id="270" r:id="rId22"/>
    <p:sldId id="283" r:id="rId23"/>
    <p:sldId id="271" r:id="rId24"/>
    <p:sldId id="272" r:id="rId25"/>
    <p:sldId id="273" r:id="rId26"/>
    <p:sldId id="284" r:id="rId27"/>
    <p:sldId id="274" r:id="rId28"/>
  </p:sldIdLst>
  <p:sldSz cx="12192000" cy="6858000"/>
  <p:notesSz cx="6858000" cy="9144000"/>
  <p:embeddedFontLst>
    <p:embeddedFont>
      <p:font typeface="OPPOSans B" panose="02010600030101010101" charset="-122"/>
      <p:regular r:id="rId29"/>
    </p:embeddedFont>
    <p:embeddedFont>
      <p:font typeface="OPPOSans H" panose="02010600030101010101" charset="-122"/>
      <p:regular r:id="rId30"/>
    </p:embeddedFont>
    <p:embeddedFont>
      <p:font typeface="OPPOSans R" panose="02010600030101010101" charset="-122"/>
      <p:regular r:id="rId31"/>
    </p:embeddedFont>
    <p:embeddedFont>
      <p:font typeface="Source Han Sans" panose="02010600030101010101" charset="-122"/>
      <p:regular r:id="rId32"/>
    </p:embeddedFont>
    <p:embeddedFont>
      <p:font typeface="Source Han Sans CN Bold" panose="02010600030101010101"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76" y="1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7"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73100" y="2584950"/>
            <a:ext cx="4924522" cy="1549270"/>
          </a:xfrm>
          <a:prstGeom prst="rect">
            <a:avLst/>
          </a:prstGeom>
          <a:noFill/>
          <a:ln>
            <a:noFill/>
          </a:ln>
          <a:effectLst/>
        </p:spPr>
        <p:txBody>
          <a:bodyPr vert="horz" wrap="square" lIns="0" tIns="0" rIns="0" bIns="0" rtlCol="0" anchor="ctr"/>
          <a:lstStyle/>
          <a:p>
            <a:pPr algn="l">
              <a:lnSpc>
                <a:spcPct val="130000"/>
              </a:lnSpc>
            </a:pPr>
            <a:r>
              <a:rPr kumimoji="1" lang="en-US" altLang="zh-CN" sz="3900">
                <a:ln w="12700">
                  <a:noFill/>
                </a:ln>
                <a:solidFill>
                  <a:srgbClr val="262626">
                    <a:alpha val="100000"/>
                  </a:srgbClr>
                </a:solidFill>
                <a:latin typeface="OPPOSans H"/>
                <a:ea typeface="OPPOSans H"/>
                <a:cs typeface="OPPOSans H"/>
              </a:rPr>
              <a:t>C++11至C++20新特性解析</a:t>
            </a:r>
            <a:endParaRPr kumimoji="1" lang="zh-CN" altLang="en-US"/>
          </a:p>
        </p:txBody>
      </p:sp>
      <p:sp>
        <p:nvSpPr>
          <p:cNvPr id="16" name="标题 1"/>
          <p:cNvSpPr txBox="1"/>
          <p:nvPr/>
        </p:nvSpPr>
        <p:spPr>
          <a:xfrm>
            <a:off x="645748" y="1538414"/>
            <a:ext cx="3905648" cy="738664"/>
          </a:xfrm>
          <a:prstGeom prst="rect">
            <a:avLst/>
          </a:prstGeom>
          <a:noFill/>
          <a:ln>
            <a:noFill/>
          </a:ln>
        </p:spPr>
        <p:txBody>
          <a:bodyPr vert="horz" wrap="square" lIns="0" tIns="0" rIns="0" bIns="0" rtlCol="0" anchor="t"/>
          <a:lstStyle/>
          <a:p>
            <a:pPr algn="l">
              <a:lnSpc>
                <a:spcPct val="100000"/>
              </a:lnSpc>
            </a:pPr>
            <a:r>
              <a:rPr kumimoji="1" lang="en-US" altLang="zh-CN" sz="4800" dirty="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2024</a:t>
            </a:r>
            <a:endParaRPr kumimoji="1" lang="zh-CN" altLang="en-US" dirty="0"/>
          </a:p>
        </p:txBody>
      </p:sp>
      <p:sp>
        <p:nvSpPr>
          <p:cNvPr id="17" name="标题 1"/>
          <p:cNvSpPr txBox="1"/>
          <p:nvPr/>
        </p:nvSpPr>
        <p:spPr>
          <a:xfrm>
            <a:off x="660400" y="5517078"/>
            <a:ext cx="2406638" cy="480150"/>
          </a:xfrm>
          <a:prstGeom prst="roundRect">
            <a:avLst>
              <a:gd name="adj" fmla="val 50000"/>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376688" y="5491845"/>
            <a:ext cx="2406638" cy="480150"/>
          </a:xfrm>
          <a:prstGeom prst="roundRect">
            <a:avLst>
              <a:gd name="adj" fmla="val 50000"/>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512222" y="5560780"/>
            <a:ext cx="342281" cy="342281"/>
            <a:chOff x="3512222" y="5560780"/>
            <a:chExt cx="342281" cy="342281"/>
          </a:xfrm>
        </p:grpSpPr>
        <p:sp>
          <p:nvSpPr>
            <p:cNvPr id="20" name="标题 1"/>
            <p:cNvSpPr txBox="1"/>
            <p:nvPr/>
          </p:nvSpPr>
          <p:spPr>
            <a:xfrm>
              <a:off x="3512222" y="5560780"/>
              <a:ext cx="342281" cy="34228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587192" y="5635750"/>
              <a:ext cx="192341" cy="192341"/>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grpSp>
        <p:nvGrpSpPr>
          <p:cNvPr id="22" name="组合 21"/>
          <p:cNvGrpSpPr/>
          <p:nvPr/>
        </p:nvGrpSpPr>
        <p:grpSpPr>
          <a:xfrm>
            <a:off x="795933" y="5586012"/>
            <a:ext cx="342281" cy="342281"/>
            <a:chOff x="795933" y="5586012"/>
            <a:chExt cx="342281" cy="342281"/>
          </a:xfrm>
        </p:grpSpPr>
        <p:sp>
          <p:nvSpPr>
            <p:cNvPr id="23" name="标题 1"/>
            <p:cNvSpPr txBox="1"/>
            <p:nvPr/>
          </p:nvSpPr>
          <p:spPr>
            <a:xfrm>
              <a:off x="795933" y="5586012"/>
              <a:ext cx="342281" cy="34228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78293" y="5660982"/>
              <a:ext cx="177561" cy="192341"/>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25" name="标题 1"/>
          <p:cNvSpPr txBox="1"/>
          <p:nvPr/>
        </p:nvSpPr>
        <p:spPr>
          <a:xfrm>
            <a:off x="3931130" y="5550739"/>
            <a:ext cx="1715244" cy="378886"/>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a:ea typeface="OPPOSans R"/>
                <a:cs typeface="OPPOSans R"/>
              </a:rPr>
              <a:t>时间：2024.11</a:t>
            </a:r>
            <a:endParaRPr kumimoji="1" lang="zh-CN" altLang="en-US"/>
          </a:p>
        </p:txBody>
      </p:sp>
      <p:sp>
        <p:nvSpPr>
          <p:cNvPr id="26" name="标题 1"/>
          <p:cNvSpPr txBox="1"/>
          <p:nvPr/>
        </p:nvSpPr>
        <p:spPr>
          <a:xfrm>
            <a:off x="1240796" y="5550739"/>
            <a:ext cx="1629268" cy="378886"/>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a:ea typeface="OPPOSans R"/>
                <a:cs typeface="OPPOSans R"/>
              </a:rPr>
              <a:t>汇报人：张俊杰</a:t>
            </a:r>
            <a:endParaRPr kumimoji="1" lang="zh-CN" altLang="en-US"/>
          </a:p>
        </p:txBody>
      </p:sp>
      <p:sp>
        <p:nvSpPr>
          <p:cNvPr id="27" name="标题 1"/>
          <p:cNvSpPr txBox="1"/>
          <p:nvPr/>
        </p:nvSpPr>
        <p:spPr>
          <a:xfrm>
            <a:off x="4817933" y="705295"/>
            <a:ext cx="2692298" cy="750926"/>
          </a:xfrm>
          <a:custGeom>
            <a:avLst/>
            <a:gdLst>
              <a:gd name="connsiteX0" fmla="*/ 1941372 w 2692298"/>
              <a:gd name="connsiteY0" fmla="*/ 0 h 750926"/>
              <a:gd name="connsiteX1" fmla="*/ 2316835 w 2692298"/>
              <a:gd name="connsiteY1" fmla="*/ 0 h 750926"/>
              <a:gd name="connsiteX2" fmla="*/ 2692298 w 2692298"/>
              <a:gd name="connsiteY2" fmla="*/ 375463 h 750926"/>
              <a:gd name="connsiteX3" fmla="*/ 2316835 w 2692298"/>
              <a:gd name="connsiteY3" fmla="*/ 750926 h 750926"/>
              <a:gd name="connsiteX4" fmla="*/ 1941372 w 2692298"/>
              <a:gd name="connsiteY4" fmla="*/ 750926 h 750926"/>
              <a:gd name="connsiteX5" fmla="*/ 2316835 w 2692298"/>
              <a:gd name="connsiteY5" fmla="*/ 375463 h 750926"/>
              <a:gd name="connsiteX6" fmla="*/ 1283296 w 2692298"/>
              <a:gd name="connsiteY6" fmla="*/ 0 h 750926"/>
              <a:gd name="connsiteX7" fmla="*/ 1658759 w 2692298"/>
              <a:gd name="connsiteY7" fmla="*/ 0 h 750926"/>
              <a:gd name="connsiteX8" fmla="*/ 2034222 w 2692298"/>
              <a:gd name="connsiteY8" fmla="*/ 375463 h 750926"/>
              <a:gd name="connsiteX9" fmla="*/ 1658759 w 2692298"/>
              <a:gd name="connsiteY9" fmla="*/ 750926 h 750926"/>
              <a:gd name="connsiteX10" fmla="*/ 1283296 w 2692298"/>
              <a:gd name="connsiteY10" fmla="*/ 750926 h 750926"/>
              <a:gd name="connsiteX11" fmla="*/ 1658759 w 2692298"/>
              <a:gd name="connsiteY11" fmla="*/ 375463 h 750926"/>
              <a:gd name="connsiteX12" fmla="*/ 625220 w 2692298"/>
              <a:gd name="connsiteY12" fmla="*/ 0 h 750926"/>
              <a:gd name="connsiteX13" fmla="*/ 1000683 w 2692298"/>
              <a:gd name="connsiteY13" fmla="*/ 0 h 750926"/>
              <a:gd name="connsiteX14" fmla="*/ 1376146 w 2692298"/>
              <a:gd name="connsiteY14" fmla="*/ 375463 h 750926"/>
              <a:gd name="connsiteX15" fmla="*/ 1000683 w 2692298"/>
              <a:gd name="connsiteY15" fmla="*/ 750926 h 750926"/>
              <a:gd name="connsiteX16" fmla="*/ 625220 w 2692298"/>
              <a:gd name="connsiteY16" fmla="*/ 750926 h 750926"/>
              <a:gd name="connsiteX17" fmla="*/ 1000683 w 2692298"/>
              <a:gd name="connsiteY17" fmla="*/ 375463 h 750926"/>
              <a:gd name="connsiteX18" fmla="*/ 0 w 2692298"/>
              <a:gd name="connsiteY18" fmla="*/ 0 h 750926"/>
              <a:gd name="connsiteX19" fmla="*/ 375463 w 2692298"/>
              <a:gd name="connsiteY19" fmla="*/ 0 h 750926"/>
              <a:gd name="connsiteX20" fmla="*/ 750926 w 2692298"/>
              <a:gd name="connsiteY20" fmla="*/ 375463 h 750926"/>
              <a:gd name="connsiteX21" fmla="*/ 375463 w 2692298"/>
              <a:gd name="connsiteY21" fmla="*/ 750926 h 750926"/>
              <a:gd name="connsiteX22" fmla="*/ 0 w 2692298"/>
              <a:gd name="connsiteY22" fmla="*/ 750926 h 750926"/>
              <a:gd name="connsiteX23" fmla="*/ 375463 w 2692298"/>
              <a:gd name="connsiteY23" fmla="*/ 375463 h 750926"/>
            </a:gdLst>
            <a:ahLst/>
            <a:cxnLst/>
            <a:rect l="l" t="t" r="r" b="b"/>
            <a:pathLst>
              <a:path w="2692298" h="750926">
                <a:moveTo>
                  <a:pt x="1941372" y="0"/>
                </a:moveTo>
                <a:lnTo>
                  <a:pt x="2316835" y="0"/>
                </a:lnTo>
                <a:lnTo>
                  <a:pt x="2692298" y="375463"/>
                </a:lnTo>
                <a:lnTo>
                  <a:pt x="2316835" y="750926"/>
                </a:lnTo>
                <a:lnTo>
                  <a:pt x="1941372" y="750926"/>
                </a:lnTo>
                <a:lnTo>
                  <a:pt x="2316835" y="375463"/>
                </a:lnTo>
                <a:close/>
                <a:moveTo>
                  <a:pt x="1283296" y="0"/>
                </a:moveTo>
                <a:lnTo>
                  <a:pt x="1658759" y="0"/>
                </a:lnTo>
                <a:lnTo>
                  <a:pt x="2034222" y="375463"/>
                </a:lnTo>
                <a:lnTo>
                  <a:pt x="1658759" y="750926"/>
                </a:lnTo>
                <a:lnTo>
                  <a:pt x="1283296" y="750926"/>
                </a:lnTo>
                <a:lnTo>
                  <a:pt x="1658759" y="375463"/>
                </a:lnTo>
                <a:close/>
                <a:moveTo>
                  <a:pt x="625220" y="0"/>
                </a:moveTo>
                <a:lnTo>
                  <a:pt x="1000683" y="0"/>
                </a:lnTo>
                <a:lnTo>
                  <a:pt x="1376146" y="375463"/>
                </a:lnTo>
                <a:lnTo>
                  <a:pt x="1000683" y="750926"/>
                </a:lnTo>
                <a:lnTo>
                  <a:pt x="625220" y="750926"/>
                </a:lnTo>
                <a:lnTo>
                  <a:pt x="1000683" y="375463"/>
                </a:lnTo>
                <a:close/>
                <a:moveTo>
                  <a:pt x="0" y="0"/>
                </a:moveTo>
                <a:lnTo>
                  <a:pt x="375463" y="0"/>
                </a:lnTo>
                <a:lnTo>
                  <a:pt x="750926" y="375463"/>
                </a:lnTo>
                <a:lnTo>
                  <a:pt x="375463" y="750926"/>
                </a:lnTo>
                <a:lnTo>
                  <a:pt x="0" y="750926"/>
                </a:lnTo>
                <a:lnTo>
                  <a:pt x="375463" y="375463"/>
                </a:lnTo>
                <a:close/>
              </a:path>
            </a:pathLst>
          </a:custGeom>
          <a:gradFill>
            <a:gsLst>
              <a:gs pos="0">
                <a:schemeClr val="accent1">
                  <a:lumMod val="20000"/>
                  <a:lumOff val="80000"/>
                  <a:alpha val="20000"/>
                </a:schemeClr>
              </a:gs>
              <a:gs pos="100000">
                <a:schemeClr val="accent1">
                  <a:lumMod val="40000"/>
                  <a:lumOff val="60000"/>
                  <a:alpha val="2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5602717" y="4887974"/>
            <a:ext cx="1404124" cy="391633"/>
          </a:xfrm>
          <a:custGeom>
            <a:avLst/>
            <a:gdLst>
              <a:gd name="connsiteX0" fmla="*/ 1012491 w 1404124"/>
              <a:gd name="connsiteY0" fmla="*/ 0 h 391633"/>
              <a:gd name="connsiteX1" fmla="*/ 1208308 w 1404124"/>
              <a:gd name="connsiteY1" fmla="*/ 0 h 391633"/>
              <a:gd name="connsiteX2" fmla="*/ 1404124 w 1404124"/>
              <a:gd name="connsiteY2" fmla="*/ 195817 h 391633"/>
              <a:gd name="connsiteX3" fmla="*/ 1208308 w 1404124"/>
              <a:gd name="connsiteY3" fmla="*/ 391633 h 391633"/>
              <a:gd name="connsiteX4" fmla="*/ 1012491 w 1404124"/>
              <a:gd name="connsiteY4" fmla="*/ 391633 h 391633"/>
              <a:gd name="connsiteX5" fmla="*/ 1208308 w 1404124"/>
              <a:gd name="connsiteY5" fmla="*/ 195817 h 391633"/>
              <a:gd name="connsiteX6" fmla="*/ 669282 w 1404124"/>
              <a:gd name="connsiteY6" fmla="*/ 0 h 391633"/>
              <a:gd name="connsiteX7" fmla="*/ 865099 w 1404124"/>
              <a:gd name="connsiteY7" fmla="*/ 0 h 391633"/>
              <a:gd name="connsiteX8" fmla="*/ 1060915 w 1404124"/>
              <a:gd name="connsiteY8" fmla="*/ 195817 h 391633"/>
              <a:gd name="connsiteX9" fmla="*/ 865099 w 1404124"/>
              <a:gd name="connsiteY9" fmla="*/ 391633 h 391633"/>
              <a:gd name="connsiteX10" fmla="*/ 669282 w 1404124"/>
              <a:gd name="connsiteY10" fmla="*/ 391633 h 391633"/>
              <a:gd name="connsiteX11" fmla="*/ 865099 w 1404124"/>
              <a:gd name="connsiteY11" fmla="*/ 195817 h 391633"/>
              <a:gd name="connsiteX12" fmla="*/ 326073 w 1404124"/>
              <a:gd name="connsiteY12" fmla="*/ 0 h 391633"/>
              <a:gd name="connsiteX13" fmla="*/ 521890 w 1404124"/>
              <a:gd name="connsiteY13" fmla="*/ 0 h 391633"/>
              <a:gd name="connsiteX14" fmla="*/ 717706 w 1404124"/>
              <a:gd name="connsiteY14" fmla="*/ 195817 h 391633"/>
              <a:gd name="connsiteX15" fmla="*/ 521890 w 1404124"/>
              <a:gd name="connsiteY15" fmla="*/ 391633 h 391633"/>
              <a:gd name="connsiteX16" fmla="*/ 326073 w 1404124"/>
              <a:gd name="connsiteY16" fmla="*/ 391633 h 391633"/>
              <a:gd name="connsiteX17" fmla="*/ 521890 w 1404124"/>
              <a:gd name="connsiteY17" fmla="*/ 195817 h 391633"/>
              <a:gd name="connsiteX18" fmla="*/ 0 w 1404124"/>
              <a:gd name="connsiteY18" fmla="*/ 0 h 391633"/>
              <a:gd name="connsiteX19" fmla="*/ 195817 w 1404124"/>
              <a:gd name="connsiteY19" fmla="*/ 0 h 391633"/>
              <a:gd name="connsiteX20" fmla="*/ 391633 w 1404124"/>
              <a:gd name="connsiteY20" fmla="*/ 195817 h 391633"/>
              <a:gd name="connsiteX21" fmla="*/ 195817 w 1404124"/>
              <a:gd name="connsiteY21" fmla="*/ 391633 h 391633"/>
              <a:gd name="connsiteX22" fmla="*/ 0 w 1404124"/>
              <a:gd name="connsiteY22" fmla="*/ 391633 h 391633"/>
              <a:gd name="connsiteX23" fmla="*/ 195817 w 1404124"/>
              <a:gd name="connsiteY23" fmla="*/ 195817 h 391633"/>
            </a:gdLst>
            <a:ahLst/>
            <a:cxnLst/>
            <a:rect l="l" t="t" r="r" b="b"/>
            <a:pathLst>
              <a:path w="1404124" h="391633">
                <a:moveTo>
                  <a:pt x="1012491" y="0"/>
                </a:moveTo>
                <a:lnTo>
                  <a:pt x="1208308" y="0"/>
                </a:lnTo>
                <a:lnTo>
                  <a:pt x="1404124" y="195817"/>
                </a:lnTo>
                <a:lnTo>
                  <a:pt x="1208308" y="391633"/>
                </a:lnTo>
                <a:lnTo>
                  <a:pt x="1012491" y="391633"/>
                </a:lnTo>
                <a:lnTo>
                  <a:pt x="1208308" y="195817"/>
                </a:lnTo>
                <a:close/>
                <a:moveTo>
                  <a:pt x="669282" y="0"/>
                </a:moveTo>
                <a:lnTo>
                  <a:pt x="865099" y="0"/>
                </a:lnTo>
                <a:lnTo>
                  <a:pt x="1060915" y="195817"/>
                </a:lnTo>
                <a:lnTo>
                  <a:pt x="865099" y="391633"/>
                </a:lnTo>
                <a:lnTo>
                  <a:pt x="669282" y="391633"/>
                </a:lnTo>
                <a:lnTo>
                  <a:pt x="865099" y="195817"/>
                </a:lnTo>
                <a:close/>
                <a:moveTo>
                  <a:pt x="326073" y="0"/>
                </a:moveTo>
                <a:lnTo>
                  <a:pt x="521890" y="0"/>
                </a:lnTo>
                <a:lnTo>
                  <a:pt x="717706" y="195817"/>
                </a:lnTo>
                <a:lnTo>
                  <a:pt x="521890" y="391633"/>
                </a:lnTo>
                <a:lnTo>
                  <a:pt x="326073" y="391633"/>
                </a:lnTo>
                <a:lnTo>
                  <a:pt x="521890" y="195817"/>
                </a:lnTo>
                <a:close/>
                <a:moveTo>
                  <a:pt x="0" y="0"/>
                </a:moveTo>
                <a:lnTo>
                  <a:pt x="195817" y="0"/>
                </a:lnTo>
                <a:lnTo>
                  <a:pt x="391633" y="195817"/>
                </a:lnTo>
                <a:lnTo>
                  <a:pt x="195817" y="391633"/>
                </a:lnTo>
                <a:lnTo>
                  <a:pt x="0" y="391633"/>
                </a:lnTo>
                <a:lnTo>
                  <a:pt x="195817" y="195817"/>
                </a:lnTo>
                <a:close/>
              </a:path>
            </a:pathLst>
          </a:custGeom>
          <a:gradFill>
            <a:gsLst>
              <a:gs pos="0">
                <a:schemeClr val="accent1">
                  <a:lumMod val="20000"/>
                  <a:lumOff val="80000"/>
                  <a:alpha val="20000"/>
                </a:schemeClr>
              </a:gs>
              <a:gs pos="100000">
                <a:schemeClr val="accent1">
                  <a:lumMod val="40000"/>
                  <a:lumOff val="60000"/>
                  <a:alpha val="2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45747" y="4465294"/>
            <a:ext cx="6207813" cy="133008"/>
            <a:chOff x="645747" y="4465294"/>
            <a:chExt cx="6207813" cy="133008"/>
          </a:xfrm>
        </p:grpSpPr>
        <p:sp>
          <p:nvSpPr>
            <p:cNvPr id="30" name="标题 1"/>
            <p:cNvSpPr txBox="1"/>
            <p:nvPr/>
          </p:nvSpPr>
          <p:spPr>
            <a:xfrm>
              <a:off x="645747" y="44652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709424" y="45111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737600" y="4074160"/>
            <a:ext cx="3556000" cy="3556000"/>
          </a:xfrm>
          <a:prstGeom prst="ellipse">
            <a:avLst/>
          </a:prstGeom>
          <a:noFill/>
          <a:ln w="12700" cap="sq">
            <a:solidFill>
              <a:schemeClr val="accent1">
                <a:shade val="15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16975" t="6379" r="8333"/>
          <a:stretch>
            <a:fillRect/>
          </a:stretch>
        </p:blipFill>
        <p:spPr>
          <a:xfrm>
            <a:off x="6827520" y="2164080"/>
            <a:ext cx="7376160" cy="5200650"/>
          </a:xfrm>
          <a:custGeom>
            <a:avLst/>
            <a:gdLst/>
            <a:ahLst/>
            <a:cxnLst/>
            <a:rect l="l" t="t" r="r" b="b"/>
            <a:pathLst>
              <a:path w="7376160" h="5200650">
                <a:moveTo>
                  <a:pt x="3688080" y="0"/>
                </a:moveTo>
                <a:cubicBezTo>
                  <a:pt x="5724950" y="0"/>
                  <a:pt x="7376160" y="1651210"/>
                  <a:pt x="7376160" y="3688080"/>
                </a:cubicBezTo>
                <a:cubicBezTo>
                  <a:pt x="7376160" y="4197298"/>
                  <a:pt x="7272959" y="4682412"/>
                  <a:pt x="7086332" y="5123647"/>
                </a:cubicBezTo>
                <a:lnTo>
                  <a:pt x="7049238" y="5200650"/>
                </a:lnTo>
                <a:lnTo>
                  <a:pt x="5086864" y="5200650"/>
                </a:lnTo>
                <a:lnTo>
                  <a:pt x="5146474" y="5146474"/>
                </a:lnTo>
                <a:cubicBezTo>
                  <a:pt x="5519709" y="4773238"/>
                  <a:pt x="5750560" y="4257618"/>
                  <a:pt x="5750560" y="3688080"/>
                </a:cubicBezTo>
                <a:cubicBezTo>
                  <a:pt x="5750560" y="2549004"/>
                  <a:pt x="4827156" y="1625600"/>
                  <a:pt x="3688080" y="1625600"/>
                </a:cubicBezTo>
                <a:cubicBezTo>
                  <a:pt x="2549004" y="1625600"/>
                  <a:pt x="1625600" y="2549004"/>
                  <a:pt x="1625600" y="3688080"/>
                </a:cubicBezTo>
                <a:cubicBezTo>
                  <a:pt x="1625600" y="4257618"/>
                  <a:pt x="1856451" y="4773238"/>
                  <a:pt x="2229687" y="5146474"/>
                </a:cubicBezTo>
                <a:lnTo>
                  <a:pt x="2289296" y="5200650"/>
                </a:lnTo>
                <a:lnTo>
                  <a:pt x="326922" y="5200650"/>
                </a:lnTo>
                <a:lnTo>
                  <a:pt x="289828" y="5123647"/>
                </a:lnTo>
                <a:cubicBezTo>
                  <a:pt x="103201" y="4682412"/>
                  <a:pt x="0" y="4197298"/>
                  <a:pt x="0" y="3688080"/>
                </a:cubicBezTo>
                <a:cubicBezTo>
                  <a:pt x="0" y="1651210"/>
                  <a:pt x="1651210" y="0"/>
                  <a:pt x="3688080" y="0"/>
                </a:cubicBezTo>
                <a:close/>
              </a:path>
            </a:pathLst>
          </a:custGeom>
          <a:noFill/>
          <a:ln>
            <a:noFill/>
          </a:ln>
        </p:spPr>
      </p:pic>
      <p:sp>
        <p:nvSpPr>
          <p:cNvPr id="5" name="标题 1"/>
          <p:cNvSpPr txBox="1"/>
          <p:nvPr/>
        </p:nvSpPr>
        <p:spPr>
          <a:xfrm>
            <a:off x="660400" y="2235200"/>
            <a:ext cx="304800" cy="304800"/>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909108" y="4245668"/>
            <a:ext cx="3212984" cy="3212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133310" y="5438052"/>
            <a:ext cx="764580" cy="82821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3">
            <a:alphaModFix/>
          </a:blip>
          <a:srcRect l="40326" t="28502" r="30283" b="19056"/>
          <a:stretch>
            <a:fillRect/>
          </a:stretch>
        </p:blipFill>
        <p:spPr>
          <a:xfrm>
            <a:off x="6754282" y="1130300"/>
            <a:ext cx="1465158" cy="1465158"/>
          </a:xfrm>
          <a:custGeom>
            <a:avLst/>
            <a:gdLst/>
            <a:ahLst/>
            <a:cxnLst/>
            <a:rect l="l" t="t" r="r" b="b"/>
            <a:pathLst>
              <a:path w="1465158" h="1465158">
                <a:moveTo>
                  <a:pt x="732579" y="0"/>
                </a:moveTo>
                <a:cubicBezTo>
                  <a:pt x="1137171" y="0"/>
                  <a:pt x="1465158" y="327987"/>
                  <a:pt x="1465158" y="732579"/>
                </a:cubicBezTo>
                <a:cubicBezTo>
                  <a:pt x="1465158" y="1137171"/>
                  <a:pt x="1137171" y="1465158"/>
                  <a:pt x="732579" y="1465158"/>
                </a:cubicBezTo>
                <a:cubicBezTo>
                  <a:pt x="327987" y="1465158"/>
                  <a:pt x="0" y="1137171"/>
                  <a:pt x="0" y="732579"/>
                </a:cubicBezTo>
                <a:cubicBezTo>
                  <a:pt x="0" y="327987"/>
                  <a:pt x="327987" y="0"/>
                  <a:pt x="732579" y="0"/>
                </a:cubicBezTo>
                <a:close/>
              </a:path>
            </a:pathLst>
          </a:custGeom>
          <a:noFill/>
          <a:ln>
            <a:noFill/>
          </a:ln>
        </p:spPr>
      </p:pic>
      <p:sp>
        <p:nvSpPr>
          <p:cNvPr id="9" name="标题 1"/>
          <p:cNvSpPr txBox="1"/>
          <p:nvPr/>
        </p:nvSpPr>
        <p:spPr>
          <a:xfrm>
            <a:off x="660400" y="2697480"/>
            <a:ext cx="5598160" cy="298196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结构化绑定允许开发者将结构体或元组中的多个成员绑定到新的变量上，这不仅简化了代码，还提高了代码的可读性。例如，在处理结构体数组时，开发者可以直接访问成员变量，而无需通过结构体实例。</a:t>
            </a:r>
            <a:endParaRPr kumimoji="1" lang="zh-CN" altLang="en-US"/>
          </a:p>
        </p:txBody>
      </p:sp>
      <p:sp>
        <p:nvSpPr>
          <p:cNvPr id="10"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提高代码可读性</a:t>
            </a:r>
            <a:endParaRPr kumimoji="1" lang="zh-CN" altLang="en-US"/>
          </a:p>
        </p:txBody>
      </p:sp>
      <p:cxnSp>
        <p:nvCxnSpPr>
          <p:cNvPr id="11"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00187" y="1419496"/>
            <a:ext cx="3378925" cy="2281647"/>
          </a:xfrm>
          <a:prstGeom prst="roundRect">
            <a:avLst>
              <a:gd name="adj" fmla="val 5119"/>
            </a:avLst>
          </a:prstGeom>
          <a:gradFill>
            <a:gsLst>
              <a:gs pos="0">
                <a:schemeClr val="accent1">
                  <a:lumMod val="60000"/>
                  <a:lumOff val="40000"/>
                </a:schemeClr>
              </a:gs>
              <a:gs pos="8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23577" r="23577"/>
          <a:stretch>
            <a:fillRect/>
          </a:stretch>
        </p:blipFill>
        <p:spPr>
          <a:xfrm>
            <a:off x="4473484" y="1488077"/>
            <a:ext cx="3232331" cy="2144484"/>
          </a:xfrm>
          <a:custGeom>
            <a:avLst/>
            <a:gdLst/>
            <a:ahLst/>
            <a:cxnLst/>
            <a:rect l="l" t="t" r="r" b="b"/>
            <a:pathLst>
              <a:path w="3232331" h="2144484">
                <a:moveTo>
                  <a:pt x="128862" y="0"/>
                </a:moveTo>
                <a:lnTo>
                  <a:pt x="3103469" y="0"/>
                </a:lnTo>
                <a:cubicBezTo>
                  <a:pt x="3174638" y="0"/>
                  <a:pt x="3232331" y="57693"/>
                  <a:pt x="3232331" y="128862"/>
                </a:cubicBezTo>
                <a:lnTo>
                  <a:pt x="3232331" y="2015622"/>
                </a:lnTo>
                <a:cubicBezTo>
                  <a:pt x="3232331" y="2086791"/>
                  <a:pt x="3174638" y="2144484"/>
                  <a:pt x="3103469" y="2144484"/>
                </a:cubicBezTo>
                <a:lnTo>
                  <a:pt x="128862" y="2144484"/>
                </a:lnTo>
                <a:cubicBezTo>
                  <a:pt x="57693" y="2144484"/>
                  <a:pt x="0" y="2086791"/>
                  <a:pt x="0" y="2015622"/>
                </a:cubicBezTo>
                <a:lnTo>
                  <a:pt x="0" y="128862"/>
                </a:lnTo>
                <a:cubicBezTo>
                  <a:pt x="0" y="57693"/>
                  <a:pt x="57693" y="0"/>
                  <a:pt x="128862" y="0"/>
                </a:cubicBezTo>
                <a:close/>
              </a:path>
            </a:pathLst>
          </a:custGeom>
          <a:noFill/>
          <a:ln>
            <a:noFill/>
          </a:ln>
        </p:spPr>
      </p:pic>
      <p:sp>
        <p:nvSpPr>
          <p:cNvPr id="5" name="标题 1"/>
          <p:cNvSpPr txBox="1"/>
          <p:nvPr/>
        </p:nvSpPr>
        <p:spPr>
          <a:xfrm>
            <a:off x="1846905" y="3909060"/>
            <a:ext cx="8485490" cy="191320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结构化绑定与基于范围的for循环等新特性协同工作，进一步提高了代码的简洁性和可读性。这种协同效应使得代码更加现代化，易于理解和维护。</a:t>
            </a:r>
            <a:endParaRPr kumimoji="1" lang="zh-CN" altLang="en-US"/>
          </a:p>
        </p:txBody>
      </p:sp>
      <p:sp>
        <p:nvSpPr>
          <p:cNvPr id="6"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与新特性的协同</a:t>
            </a:r>
            <a:endParaRPr kumimoji="1" lang="zh-CN" altLang="en-US"/>
          </a:p>
        </p:txBody>
      </p:sp>
      <p:cxnSp>
        <p:nvCxnSpPr>
          <p:cNvPr id="7"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4121C-46F6-3EBE-BCDE-F53BB6B042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4FB00F-CC0B-2436-6A7A-9F57FE302BE7}"/>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B4C481C1-B35F-C1D4-A4E5-681ACC2FBC54}"/>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引用类型的绑定</a:t>
            </a:r>
            <a:endParaRPr kumimoji="1" lang="zh-CN" altLang="en-US" sz="3200" dirty="0"/>
          </a:p>
        </p:txBody>
      </p:sp>
      <p:cxnSp>
        <p:nvCxnSpPr>
          <p:cNvPr id="7" name="标题 1">
            <a:extLst>
              <a:ext uri="{FF2B5EF4-FFF2-40B4-BE49-F238E27FC236}">
                <a16:creationId xmlns:a16="http://schemas.microsoft.com/office/drawing/2014/main" id="{BD041558-3369-B887-937F-E21C60492F90}"/>
              </a:ext>
            </a:extLst>
          </p:cNvPr>
          <p:cNvCxnSpPr/>
          <p:nvPr/>
        </p:nvCxnSpPr>
        <p:spPr>
          <a:xfrm>
            <a:off x="317500" y="329335"/>
            <a:ext cx="635000" cy="0"/>
          </a:xfrm>
          <a:prstGeom prst="line">
            <a:avLst/>
          </a:prstGeom>
          <a:noFill/>
          <a:ln w="101600" cap="sq">
            <a:solidFill>
              <a:schemeClr val="accent1"/>
            </a:solidFill>
            <a:miter/>
          </a:ln>
        </p:spPr>
      </p:cxnSp>
      <p:pic>
        <p:nvPicPr>
          <p:cNvPr id="5" name="图片 4">
            <a:extLst>
              <a:ext uri="{FF2B5EF4-FFF2-40B4-BE49-F238E27FC236}">
                <a16:creationId xmlns:a16="http://schemas.microsoft.com/office/drawing/2014/main" id="{D39723D5-CF17-5486-C34D-685C010839CC}"/>
              </a:ext>
            </a:extLst>
          </p:cNvPr>
          <p:cNvPicPr>
            <a:picLocks noChangeAspect="1"/>
          </p:cNvPicPr>
          <p:nvPr/>
        </p:nvPicPr>
        <p:blipFill>
          <a:blip r:embed="rId2"/>
          <a:stretch>
            <a:fillRect/>
          </a:stretch>
        </p:blipFill>
        <p:spPr>
          <a:xfrm>
            <a:off x="3289202" y="716002"/>
            <a:ext cx="6291026" cy="5963807"/>
          </a:xfrm>
          <a:prstGeom prst="rect">
            <a:avLst/>
          </a:prstGeom>
        </p:spPr>
      </p:pic>
    </p:spTree>
    <p:extLst>
      <p:ext uri="{BB962C8B-B14F-4D97-AF65-F5344CB8AC3E}">
        <p14:creationId xmlns:p14="http://schemas.microsoft.com/office/powerpoint/2010/main" val="208001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D43F-3A3E-98C9-E306-1CA2BF1140B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70BC9B-9C09-9F6A-C7B0-086218D46491}"/>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269E9781-F57F-FBE1-5349-973055B58088}"/>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值类型的绑定</a:t>
            </a:r>
            <a:endParaRPr kumimoji="1" lang="zh-CN" altLang="en-US" sz="3200" dirty="0"/>
          </a:p>
        </p:txBody>
      </p:sp>
      <p:cxnSp>
        <p:nvCxnSpPr>
          <p:cNvPr id="7" name="标题 1">
            <a:extLst>
              <a:ext uri="{FF2B5EF4-FFF2-40B4-BE49-F238E27FC236}">
                <a16:creationId xmlns:a16="http://schemas.microsoft.com/office/drawing/2014/main" id="{269CA528-8A9C-3CBB-AF55-77D1AE4A049F}"/>
              </a:ext>
            </a:extLst>
          </p:cNvPr>
          <p:cNvCxnSpPr/>
          <p:nvPr/>
        </p:nvCxnSpPr>
        <p:spPr>
          <a:xfrm>
            <a:off x="317500" y="329335"/>
            <a:ext cx="635000" cy="0"/>
          </a:xfrm>
          <a:prstGeom prst="line">
            <a:avLst/>
          </a:prstGeom>
          <a:noFill/>
          <a:ln w="101600" cap="sq">
            <a:solidFill>
              <a:schemeClr val="accent1"/>
            </a:solidFill>
            <a:miter/>
          </a:ln>
        </p:spPr>
      </p:cxnSp>
      <p:pic>
        <p:nvPicPr>
          <p:cNvPr id="9" name="图片 8">
            <a:extLst>
              <a:ext uri="{FF2B5EF4-FFF2-40B4-BE49-F238E27FC236}">
                <a16:creationId xmlns:a16="http://schemas.microsoft.com/office/drawing/2014/main" id="{CD0533F8-EC69-5A37-FE7B-335452B6D9CE}"/>
              </a:ext>
            </a:extLst>
          </p:cNvPr>
          <p:cNvPicPr>
            <a:picLocks noChangeAspect="1"/>
          </p:cNvPicPr>
          <p:nvPr/>
        </p:nvPicPr>
        <p:blipFill>
          <a:blip r:embed="rId2"/>
          <a:stretch>
            <a:fillRect/>
          </a:stretch>
        </p:blipFill>
        <p:spPr>
          <a:xfrm>
            <a:off x="317500" y="2427753"/>
            <a:ext cx="2934175" cy="3010387"/>
          </a:xfrm>
          <a:prstGeom prst="rect">
            <a:avLst/>
          </a:prstGeom>
        </p:spPr>
      </p:pic>
      <p:pic>
        <p:nvPicPr>
          <p:cNvPr id="11" name="图片 10">
            <a:extLst>
              <a:ext uri="{FF2B5EF4-FFF2-40B4-BE49-F238E27FC236}">
                <a16:creationId xmlns:a16="http://schemas.microsoft.com/office/drawing/2014/main" id="{56D2A881-FF3D-BB56-3896-580D7B64F7D6}"/>
              </a:ext>
            </a:extLst>
          </p:cNvPr>
          <p:cNvPicPr>
            <a:picLocks noChangeAspect="1"/>
          </p:cNvPicPr>
          <p:nvPr/>
        </p:nvPicPr>
        <p:blipFill>
          <a:blip r:embed="rId3"/>
          <a:stretch>
            <a:fillRect/>
          </a:stretch>
        </p:blipFill>
        <p:spPr>
          <a:xfrm>
            <a:off x="5370985" y="1184241"/>
            <a:ext cx="5123643" cy="4797137"/>
          </a:xfrm>
          <a:prstGeom prst="rect">
            <a:avLst/>
          </a:prstGeom>
        </p:spPr>
      </p:pic>
    </p:spTree>
    <p:extLst>
      <p:ext uri="{BB962C8B-B14F-4D97-AF65-F5344CB8AC3E}">
        <p14:creationId xmlns:p14="http://schemas.microsoft.com/office/powerpoint/2010/main" val="1485957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6"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3047" y="3178381"/>
            <a:ext cx="5335119" cy="1549270"/>
          </a:xfrm>
          <a:prstGeom prst="rect">
            <a:avLst/>
          </a:prstGeom>
          <a:noFill/>
          <a:ln>
            <a:noFill/>
          </a:ln>
        </p:spPr>
        <p:txBody>
          <a:bodyPr vert="horz" wrap="square" lIns="0" tIns="0" rIns="0" bIns="0" rtlCol="0" anchor="t"/>
          <a:lstStyle/>
          <a:p>
            <a:pPr algn="l">
              <a:lnSpc>
                <a:spcPct val="130000"/>
              </a:lnSpc>
            </a:pPr>
            <a:r>
              <a:rPr kumimoji="1" lang="en-US" altLang="zh-CN" sz="4000">
                <a:ln w="12700">
                  <a:noFill/>
                </a:ln>
                <a:gradFill>
                  <a:gsLst>
                    <a:gs pos="0">
                      <a:srgbClr val="E8480E">
                        <a:alpha val="100000"/>
                      </a:srgbClr>
                    </a:gs>
                    <a:gs pos="100000">
                      <a:srgbClr val="E8480E">
                        <a:alpha val="100000"/>
                      </a:srgbClr>
                    </a:gs>
                  </a:gsLst>
                  <a:lin ang="2700000" scaled="0"/>
                </a:gradFill>
                <a:latin typeface="OPPOSans H"/>
                <a:ea typeface="OPPOSans H"/>
                <a:cs typeface="OPPOSans H"/>
              </a:rPr>
              <a:t>std::tuple（C++11）</a:t>
            </a:r>
            <a:endParaRPr kumimoji="1" lang="zh-CN" altLang="en-US"/>
          </a:p>
        </p:txBody>
      </p:sp>
      <p:sp>
        <p:nvSpPr>
          <p:cNvPr id="16" name="标题 1"/>
          <p:cNvSpPr txBox="1"/>
          <p:nvPr/>
        </p:nvSpPr>
        <p:spPr>
          <a:xfrm>
            <a:off x="658447" y="778899"/>
            <a:ext cx="3905648" cy="2434087"/>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03</a:t>
            </a:r>
            <a:endParaRPr kumimoji="1" lang="zh-CN" altLang="en-US"/>
          </a:p>
        </p:txBody>
      </p:sp>
      <p:grpSp>
        <p:nvGrpSpPr>
          <p:cNvPr id="17" name="组合 16"/>
          <p:cNvGrpSpPr/>
          <p:nvPr/>
        </p:nvGrpSpPr>
        <p:grpSpPr>
          <a:xfrm>
            <a:off x="658447" y="4808194"/>
            <a:ext cx="6207813" cy="133008"/>
            <a:chOff x="658447" y="4808194"/>
            <a:chExt cx="6207813" cy="133008"/>
          </a:xfrm>
        </p:grpSpPr>
        <p:sp>
          <p:nvSpPr>
            <p:cNvPr id="18" name="标题 1"/>
            <p:cNvSpPr txBox="1"/>
            <p:nvPr/>
          </p:nvSpPr>
          <p:spPr>
            <a:xfrm>
              <a:off x="658447" y="48081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22124" y="48540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275580" y="1943100"/>
            <a:ext cx="6243320" cy="3695700"/>
          </a:xfrm>
          <a:prstGeom prst="roundRect">
            <a:avLst>
              <a:gd name="adj" fmla="val 4974"/>
            </a:avLst>
          </a:prstGeom>
          <a:solidFill>
            <a:schemeClr val="bg1"/>
          </a:solidFill>
          <a:ln w="28575" cap="sq">
            <a:noFill/>
            <a:miter/>
          </a:ln>
          <a:effectLst>
            <a:outerShdw blurRad="50800" dist="38100" dir="2700000" algn="tl" rotWithShape="0">
              <a:schemeClr val="accent1">
                <a:alpha val="1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11942" y="2377440"/>
            <a:ext cx="5770596" cy="304800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std::tuple提供了一种存储异质值集合的方式，它是std::pair的泛化。这种数据结构允许开发者在单个变量中存储不同类型的数据，增加了代码的灵活性。</a:t>
            </a:r>
            <a:endParaRPr kumimoji="1" lang="zh-CN" altLang="en-US"/>
          </a:p>
        </p:txBody>
      </p:sp>
      <p:sp>
        <p:nvSpPr>
          <p:cNvPr id="5" name="标题 1"/>
          <p:cNvSpPr txBox="1"/>
          <p:nvPr/>
        </p:nvSpPr>
        <p:spPr>
          <a:xfrm flipH="1">
            <a:off x="5275579" y="1706880"/>
            <a:ext cx="1366977" cy="670560"/>
          </a:xfrm>
          <a:custGeom>
            <a:avLst/>
            <a:gdLst>
              <a:gd name="connsiteX0" fmla="*/ 0 w 2506980"/>
              <a:gd name="connsiteY0" fmla="*/ 638846 h 1467351"/>
              <a:gd name="connsiteX1" fmla="*/ 0 w 2506980"/>
              <a:gd name="connsiteY1" fmla="*/ 638847 h 1467351"/>
              <a:gd name="connsiteX2" fmla="*/ 0 w 2506980"/>
              <a:gd name="connsiteY2" fmla="*/ 638847 h 1467351"/>
              <a:gd name="connsiteX3" fmla="*/ 1866630 w 2506980"/>
              <a:gd name="connsiteY3" fmla="*/ 0 h 1467351"/>
              <a:gd name="connsiteX4" fmla="*/ 638847 w 2506980"/>
              <a:gd name="connsiteY4" fmla="*/ 0 h 1467351"/>
              <a:gd name="connsiteX5" fmla="*/ 12979 w 2506980"/>
              <a:gd name="connsiteY5" fmla="*/ 510097 h 1467351"/>
              <a:gd name="connsiteX6" fmla="*/ 0 w 2506980"/>
              <a:gd name="connsiteY6" fmla="*/ 638847 h 1467351"/>
              <a:gd name="connsiteX7" fmla="*/ 12979 w 2506980"/>
              <a:gd name="connsiteY7" fmla="*/ 767596 h 1467351"/>
              <a:gd name="connsiteX8" fmla="*/ 638847 w 2506980"/>
              <a:gd name="connsiteY8" fmla="*/ 1277693 h 1467351"/>
              <a:gd name="connsiteX9" fmla="*/ 1866629 w 2506980"/>
              <a:gd name="connsiteY9" fmla="*/ 1277694 h 1467351"/>
              <a:gd name="connsiteX10" fmla="*/ 1885645 w 2506980"/>
              <a:gd name="connsiteY10" fmla="*/ 1275777 h 1467351"/>
              <a:gd name="connsiteX11" fmla="*/ 2216443 w 2506980"/>
              <a:gd name="connsiteY11" fmla="*/ 1275777 h 1467351"/>
              <a:gd name="connsiteX12" fmla="*/ 2478677 w 2506980"/>
              <a:gd name="connsiteY12" fmla="*/ 1415206 h 1467351"/>
              <a:gd name="connsiteX13" fmla="*/ 2506980 w 2506980"/>
              <a:gd name="connsiteY13" fmla="*/ 1467351 h 1467351"/>
              <a:gd name="connsiteX14" fmla="*/ 2506980 w 2506980"/>
              <a:gd name="connsiteY14" fmla="*/ 740824 h 1467351"/>
              <a:gd name="connsiteX15" fmla="*/ 2501088 w 2506980"/>
              <a:gd name="connsiteY15" fmla="*/ 682377 h 1467351"/>
              <a:gd name="connsiteX16" fmla="*/ 2505476 w 2506980"/>
              <a:gd name="connsiteY16" fmla="*/ 638847 h 1467351"/>
              <a:gd name="connsiteX17" fmla="*/ 2505477 w 2506980"/>
              <a:gd name="connsiteY17" fmla="*/ 638847 h 1467351"/>
              <a:gd name="connsiteX18" fmla="*/ 1866630 w 2506980"/>
              <a:gd name="connsiteY18" fmla="*/ 0 h 1467351"/>
            </a:gdLst>
            <a:ahLst/>
            <a:cxnLst/>
            <a:rect l="l" t="t" r="r" b="b"/>
            <a:pathLst>
              <a:path w="2506980" h="1467351">
                <a:moveTo>
                  <a:pt x="0" y="638846"/>
                </a:moveTo>
                <a:lnTo>
                  <a:pt x="0" y="638847"/>
                </a:lnTo>
                <a:lnTo>
                  <a:pt x="0" y="638847"/>
                </a:lnTo>
                <a:close/>
                <a:moveTo>
                  <a:pt x="1866630" y="0"/>
                </a:moveTo>
                <a:lnTo>
                  <a:pt x="638847" y="0"/>
                </a:lnTo>
                <a:cubicBezTo>
                  <a:pt x="330125" y="0"/>
                  <a:pt x="72549" y="218986"/>
                  <a:pt x="12979" y="510097"/>
                </a:cubicBezTo>
                <a:lnTo>
                  <a:pt x="0" y="638847"/>
                </a:lnTo>
                <a:lnTo>
                  <a:pt x="12979" y="767596"/>
                </a:lnTo>
                <a:cubicBezTo>
                  <a:pt x="72549" y="1058708"/>
                  <a:pt x="330125" y="1277693"/>
                  <a:pt x="638847" y="1277693"/>
                </a:cubicBezTo>
                <a:lnTo>
                  <a:pt x="1866629" y="1277694"/>
                </a:lnTo>
                <a:lnTo>
                  <a:pt x="1885645" y="1275777"/>
                </a:lnTo>
                <a:lnTo>
                  <a:pt x="2216443" y="1275777"/>
                </a:lnTo>
                <a:cubicBezTo>
                  <a:pt x="2325604" y="1275777"/>
                  <a:pt x="2421847" y="1331085"/>
                  <a:pt x="2478677" y="1415206"/>
                </a:cubicBezTo>
                <a:lnTo>
                  <a:pt x="2506980" y="1467351"/>
                </a:lnTo>
                <a:lnTo>
                  <a:pt x="2506980" y="740824"/>
                </a:lnTo>
                <a:lnTo>
                  <a:pt x="2501088" y="682377"/>
                </a:lnTo>
                <a:lnTo>
                  <a:pt x="2505476" y="638847"/>
                </a:lnTo>
                <a:lnTo>
                  <a:pt x="2505477" y="638847"/>
                </a:lnTo>
                <a:cubicBezTo>
                  <a:pt x="2505477" y="286022"/>
                  <a:pt x="2219455" y="0"/>
                  <a:pt x="1866630"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550128" y="1823053"/>
            <a:ext cx="817880" cy="381000"/>
          </a:xfrm>
          <a:prstGeom prst="rect">
            <a:avLst/>
          </a:prstGeom>
          <a:noFill/>
          <a:ln>
            <a:noFill/>
          </a:ln>
        </p:spPr>
        <p:txBody>
          <a:bodyPr vert="horz" wrap="square" lIns="0" tIns="0" rIns="0" bIns="0" rtlCol="0" anchor="ctr"/>
          <a:lstStyle/>
          <a:p>
            <a:pPr algn="ctr">
              <a:lnSpc>
                <a:spcPct val="100000"/>
              </a:lnSpc>
            </a:pPr>
            <a:r>
              <a:rPr kumimoji="1" lang="en-US" altLang="zh-CN" sz="2400">
                <a:ln w="12700">
                  <a:noFill/>
                </a:ln>
                <a:solidFill>
                  <a:srgbClr val="FFFFFF">
                    <a:alpha val="100000"/>
                  </a:srgbClr>
                </a:solidFill>
                <a:latin typeface="Source Han Sans"/>
                <a:ea typeface="Source Han Sans"/>
                <a:cs typeface="Source Han Sans"/>
              </a:rPr>
              <a:t>01</a:t>
            </a:r>
            <a:endParaRPr kumimoji="1" lang="zh-CN" altLang="en-US"/>
          </a:p>
        </p:txBody>
      </p:sp>
      <p:pic>
        <p:nvPicPr>
          <p:cNvPr id="7" name="图片 6"/>
          <p:cNvPicPr>
            <a:picLocks noChangeAspect="1"/>
          </p:cNvPicPr>
          <p:nvPr/>
        </p:nvPicPr>
        <p:blipFill>
          <a:blip r:embed="rId2">
            <a:alphaModFix/>
          </a:blip>
          <a:srcRect l="21978" r="21978"/>
          <a:stretch>
            <a:fillRect/>
          </a:stretch>
        </p:blipFill>
        <p:spPr>
          <a:xfrm>
            <a:off x="660400" y="1661160"/>
            <a:ext cx="4159562" cy="4147452"/>
          </a:xfrm>
          <a:custGeom>
            <a:avLst/>
            <a:gdLst/>
            <a:ahLst/>
            <a:cxnLst/>
            <a:rect l="l" t="t" r="r" b="b"/>
            <a:pathLst>
              <a:path w="4159562" h="4147452">
                <a:moveTo>
                  <a:pt x="2118622" y="2106512"/>
                </a:moveTo>
                <a:lnTo>
                  <a:pt x="3139092" y="2106512"/>
                </a:lnTo>
                <a:cubicBezTo>
                  <a:pt x="3702682" y="2106512"/>
                  <a:pt x="4159562" y="2563392"/>
                  <a:pt x="4159562" y="3126982"/>
                </a:cubicBezTo>
                <a:cubicBezTo>
                  <a:pt x="4159562" y="3690572"/>
                  <a:pt x="3702682" y="4147452"/>
                  <a:pt x="3139092" y="4147452"/>
                </a:cubicBezTo>
                <a:cubicBezTo>
                  <a:pt x="2575502" y="4147452"/>
                  <a:pt x="2118622" y="3690572"/>
                  <a:pt x="2118622" y="3126982"/>
                </a:cubicBezTo>
                <a:close/>
                <a:moveTo>
                  <a:pt x="1020470" y="2106512"/>
                </a:moveTo>
                <a:lnTo>
                  <a:pt x="2040940" y="2106512"/>
                </a:lnTo>
                <a:lnTo>
                  <a:pt x="2040940" y="3126982"/>
                </a:lnTo>
                <a:cubicBezTo>
                  <a:pt x="2040940" y="3690572"/>
                  <a:pt x="1584060" y="4147452"/>
                  <a:pt x="1020470" y="4147452"/>
                </a:cubicBezTo>
                <a:cubicBezTo>
                  <a:pt x="456880" y="4147452"/>
                  <a:pt x="0" y="3690572"/>
                  <a:pt x="0" y="3126982"/>
                </a:cubicBezTo>
                <a:cubicBezTo>
                  <a:pt x="0" y="2563392"/>
                  <a:pt x="456880" y="2106512"/>
                  <a:pt x="1020470" y="2106512"/>
                </a:cubicBezTo>
                <a:close/>
                <a:moveTo>
                  <a:pt x="3139092" y="0"/>
                </a:moveTo>
                <a:cubicBezTo>
                  <a:pt x="3702682" y="0"/>
                  <a:pt x="4159562" y="456880"/>
                  <a:pt x="4159562" y="1020470"/>
                </a:cubicBezTo>
                <a:cubicBezTo>
                  <a:pt x="4159562" y="1584060"/>
                  <a:pt x="3702682" y="2040940"/>
                  <a:pt x="3139092" y="2040940"/>
                </a:cubicBezTo>
                <a:lnTo>
                  <a:pt x="2118622" y="2040940"/>
                </a:lnTo>
                <a:lnTo>
                  <a:pt x="2118622" y="1020470"/>
                </a:lnTo>
                <a:cubicBezTo>
                  <a:pt x="2118622" y="456880"/>
                  <a:pt x="2575502" y="0"/>
                  <a:pt x="3139092" y="0"/>
                </a:cubicBezTo>
                <a:close/>
                <a:moveTo>
                  <a:pt x="1020470" y="0"/>
                </a:moveTo>
                <a:cubicBezTo>
                  <a:pt x="1584060" y="0"/>
                  <a:pt x="2040940" y="456880"/>
                  <a:pt x="2040940" y="1020470"/>
                </a:cubicBezTo>
                <a:lnTo>
                  <a:pt x="2040940" y="2040940"/>
                </a:lnTo>
                <a:lnTo>
                  <a:pt x="1020470" y="2040940"/>
                </a:lnTo>
                <a:cubicBezTo>
                  <a:pt x="456880" y="2040940"/>
                  <a:pt x="0" y="1584060"/>
                  <a:pt x="0" y="1020470"/>
                </a:cubicBezTo>
                <a:cubicBezTo>
                  <a:pt x="0" y="456880"/>
                  <a:pt x="456880" y="0"/>
                  <a:pt x="1020470" y="0"/>
                </a:cubicBezTo>
                <a:close/>
              </a:path>
            </a:pathLst>
          </a:custGeom>
          <a:noFill/>
          <a:ln>
            <a:noFill/>
          </a:ln>
        </p:spPr>
      </p:pic>
      <p:sp>
        <p:nvSpPr>
          <p:cNvPr id="8"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异质值的集合</a:t>
            </a:r>
            <a:endParaRPr kumimoji="1" lang="zh-CN" altLang="en-US"/>
          </a:p>
        </p:txBody>
      </p:sp>
      <p:cxnSp>
        <p:nvCxnSpPr>
          <p:cNvPr id="9"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268007" y="2158666"/>
            <a:ext cx="5940258"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V="1">
            <a:off x="2879655" y="1787690"/>
            <a:ext cx="1965158" cy="751474"/>
          </a:xfrm>
          <a:custGeom>
            <a:avLst/>
            <a:gdLst>
              <a:gd name="connsiteX0" fmla="*/ 105613 w 1965158"/>
              <a:gd name="connsiteY0" fmla="*/ 751474 h 751474"/>
              <a:gd name="connsiteX1" fmla="*/ 1859545 w 1965158"/>
              <a:gd name="connsiteY1" fmla="*/ 751474 h 751474"/>
              <a:gd name="connsiteX2" fmla="*/ 1965158 w 1965158"/>
              <a:gd name="connsiteY2" fmla="*/ 645861 h 751474"/>
              <a:gd name="connsiteX3" fmla="*/ 1965158 w 1965158"/>
              <a:gd name="connsiteY3" fmla="*/ 223422 h 751474"/>
              <a:gd name="connsiteX4" fmla="*/ 1859545 w 1965158"/>
              <a:gd name="connsiteY4" fmla="*/ 117809 h 751474"/>
              <a:gd name="connsiteX5" fmla="*/ 451383 w 1965158"/>
              <a:gd name="connsiteY5" fmla="*/ 117809 h 751474"/>
              <a:gd name="connsiteX6" fmla="*/ 383054 w 1965158"/>
              <a:gd name="connsiteY6" fmla="*/ 0 h 751474"/>
              <a:gd name="connsiteX7" fmla="*/ 314725 w 1965158"/>
              <a:gd name="connsiteY7" fmla="*/ 117809 h 751474"/>
              <a:gd name="connsiteX8" fmla="*/ 105613 w 1965158"/>
              <a:gd name="connsiteY8" fmla="*/ 117809 h 751474"/>
              <a:gd name="connsiteX9" fmla="*/ 0 w 1965158"/>
              <a:gd name="connsiteY9" fmla="*/ 223422 h 751474"/>
              <a:gd name="connsiteX10" fmla="*/ 0 w 1965158"/>
              <a:gd name="connsiteY10" fmla="*/ 645861 h 751474"/>
              <a:gd name="connsiteX11" fmla="*/ 105613 w 1965158"/>
              <a:gd name="connsiteY11" fmla="*/ 751474 h 751474"/>
            </a:gdLst>
            <a:ahLst/>
            <a:cxnLst/>
            <a:rect l="l" t="t" r="r" b="b"/>
            <a:pathLst>
              <a:path w="1965158" h="751474">
                <a:moveTo>
                  <a:pt x="105613" y="751474"/>
                </a:moveTo>
                <a:lnTo>
                  <a:pt x="1859545" y="751474"/>
                </a:lnTo>
                <a:cubicBezTo>
                  <a:pt x="1917873" y="751474"/>
                  <a:pt x="1965158" y="704189"/>
                  <a:pt x="1965158" y="645861"/>
                </a:cubicBezTo>
                <a:lnTo>
                  <a:pt x="1965158" y="223422"/>
                </a:lnTo>
                <a:cubicBezTo>
                  <a:pt x="1965158" y="165094"/>
                  <a:pt x="1917873" y="117809"/>
                  <a:pt x="1859545" y="117809"/>
                </a:cubicBezTo>
                <a:lnTo>
                  <a:pt x="451383" y="117809"/>
                </a:lnTo>
                <a:lnTo>
                  <a:pt x="383054" y="0"/>
                </a:lnTo>
                <a:lnTo>
                  <a:pt x="314725" y="117809"/>
                </a:lnTo>
                <a:lnTo>
                  <a:pt x="105613" y="117809"/>
                </a:lnTo>
                <a:cubicBezTo>
                  <a:pt x="47285" y="117809"/>
                  <a:pt x="0" y="165094"/>
                  <a:pt x="0" y="223422"/>
                </a:cubicBezTo>
                <a:lnTo>
                  <a:pt x="0" y="645861"/>
                </a:lnTo>
                <a:cubicBezTo>
                  <a:pt x="0" y="704189"/>
                  <a:pt x="47285" y="751474"/>
                  <a:pt x="105613" y="751474"/>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505242" y="2695073"/>
            <a:ext cx="5465788" cy="223787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当与结构化绑定一起使用时，std::tuple可以简化对异质数据的处理。开发者可以直接解构元组，访问其中的各个元素，而无需通过索引或成员访问操作符。</a:t>
            </a:r>
            <a:endParaRPr kumimoji="1" lang="zh-CN" altLang="en-US"/>
          </a:p>
        </p:txBody>
      </p:sp>
      <p:sp>
        <p:nvSpPr>
          <p:cNvPr id="6" name="标题 1"/>
          <p:cNvSpPr txBox="1"/>
          <p:nvPr/>
        </p:nvSpPr>
        <p:spPr>
          <a:xfrm>
            <a:off x="8642415" y="4415589"/>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a:ea typeface="Source Han Sans"/>
                <a:cs typeface="Source Han Sans"/>
              </a:rPr>
              <a:t>”</a:t>
            </a:r>
            <a:endParaRPr kumimoji="1" lang="zh-CN" altLang="en-US"/>
          </a:p>
        </p:txBody>
      </p:sp>
      <p:sp>
        <p:nvSpPr>
          <p:cNvPr id="7" name="标题 1"/>
          <p:cNvSpPr txBox="1"/>
          <p:nvPr/>
        </p:nvSpPr>
        <p:spPr>
          <a:xfrm>
            <a:off x="3048337" y="1787691"/>
            <a:ext cx="1627794" cy="633665"/>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a:ea typeface="OPPOSans B"/>
                <a:cs typeface="OPPOSans B"/>
              </a:rPr>
              <a:t>01</a:t>
            </a:r>
            <a:endParaRPr kumimoji="1" lang="zh-CN" altLang="en-US"/>
          </a:p>
        </p:txBody>
      </p:sp>
      <p:sp>
        <p:nvSpPr>
          <p:cNvPr id="8"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结构化绑定的配合使用</a:t>
            </a:r>
            <a:endParaRPr kumimoji="1" lang="zh-CN" altLang="en-US"/>
          </a:p>
        </p:txBody>
      </p:sp>
      <p:cxnSp>
        <p:nvCxnSpPr>
          <p:cNvPr id="9"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E9F51-D686-CB80-80BA-C7C182C9AB1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1953AC4-CEAE-9842-DEA2-483A637A6449}"/>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8AA9A699-2A3A-91C5-0A92-205F73D41BA4}"/>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使用示例</a:t>
            </a:r>
            <a:endParaRPr kumimoji="1" lang="zh-CN" altLang="en-US" sz="3200" dirty="0"/>
          </a:p>
        </p:txBody>
      </p:sp>
      <p:cxnSp>
        <p:nvCxnSpPr>
          <p:cNvPr id="7" name="标题 1">
            <a:extLst>
              <a:ext uri="{FF2B5EF4-FFF2-40B4-BE49-F238E27FC236}">
                <a16:creationId xmlns:a16="http://schemas.microsoft.com/office/drawing/2014/main" id="{598513AB-B074-3277-B030-313E737F2C0F}"/>
              </a:ext>
            </a:extLst>
          </p:cNvPr>
          <p:cNvCxnSpPr/>
          <p:nvPr/>
        </p:nvCxnSpPr>
        <p:spPr>
          <a:xfrm>
            <a:off x="317500" y="329335"/>
            <a:ext cx="635000" cy="0"/>
          </a:xfrm>
          <a:prstGeom prst="line">
            <a:avLst/>
          </a:prstGeom>
          <a:noFill/>
          <a:ln w="101600" cap="sq">
            <a:solidFill>
              <a:schemeClr val="accent1"/>
            </a:solidFill>
            <a:miter/>
          </a:ln>
        </p:spPr>
      </p:cxnSp>
      <p:pic>
        <p:nvPicPr>
          <p:cNvPr id="4" name="图片 3">
            <a:extLst>
              <a:ext uri="{FF2B5EF4-FFF2-40B4-BE49-F238E27FC236}">
                <a16:creationId xmlns:a16="http://schemas.microsoft.com/office/drawing/2014/main" id="{853314B9-D335-9F6A-E453-358DFFEC7D40}"/>
              </a:ext>
            </a:extLst>
          </p:cNvPr>
          <p:cNvPicPr>
            <a:picLocks noChangeAspect="1"/>
          </p:cNvPicPr>
          <p:nvPr/>
        </p:nvPicPr>
        <p:blipFill>
          <a:blip r:embed="rId2"/>
          <a:stretch>
            <a:fillRect/>
          </a:stretch>
        </p:blipFill>
        <p:spPr>
          <a:xfrm>
            <a:off x="3882155" y="0"/>
            <a:ext cx="4427690" cy="6858000"/>
          </a:xfrm>
          <a:prstGeom prst="rect">
            <a:avLst/>
          </a:prstGeom>
        </p:spPr>
      </p:pic>
    </p:spTree>
    <p:extLst>
      <p:ext uri="{BB962C8B-B14F-4D97-AF65-F5344CB8AC3E}">
        <p14:creationId xmlns:p14="http://schemas.microsoft.com/office/powerpoint/2010/main" val="2523256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97C67-1D48-AB97-6967-60C229C7BE0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1C0F1C9-D97B-43AD-37CA-138DECA04A36}"/>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8210C655-2E14-7BBA-DBE2-33E17ADCA151}"/>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对结构体类型的简化</a:t>
            </a:r>
            <a:endParaRPr kumimoji="1" lang="zh-CN" altLang="en-US" sz="3200" dirty="0"/>
          </a:p>
        </p:txBody>
      </p:sp>
      <p:cxnSp>
        <p:nvCxnSpPr>
          <p:cNvPr id="7" name="标题 1">
            <a:extLst>
              <a:ext uri="{FF2B5EF4-FFF2-40B4-BE49-F238E27FC236}">
                <a16:creationId xmlns:a16="http://schemas.microsoft.com/office/drawing/2014/main" id="{E57BEFC0-BD77-CBB2-7D91-B01221C2F565}"/>
              </a:ext>
            </a:extLst>
          </p:cNvPr>
          <p:cNvCxnSpPr/>
          <p:nvPr/>
        </p:nvCxnSpPr>
        <p:spPr>
          <a:xfrm>
            <a:off x="317500" y="329335"/>
            <a:ext cx="635000" cy="0"/>
          </a:xfrm>
          <a:prstGeom prst="line">
            <a:avLst/>
          </a:prstGeom>
          <a:noFill/>
          <a:ln w="101600" cap="sq">
            <a:solidFill>
              <a:schemeClr val="accent1"/>
            </a:solidFill>
            <a:miter/>
          </a:ln>
        </p:spPr>
      </p:cxnSp>
      <p:pic>
        <p:nvPicPr>
          <p:cNvPr id="9" name="图片 8">
            <a:extLst>
              <a:ext uri="{FF2B5EF4-FFF2-40B4-BE49-F238E27FC236}">
                <a16:creationId xmlns:a16="http://schemas.microsoft.com/office/drawing/2014/main" id="{7220287A-8363-0324-88F1-4D631869A760}"/>
              </a:ext>
            </a:extLst>
          </p:cNvPr>
          <p:cNvPicPr>
            <a:picLocks noChangeAspect="1"/>
          </p:cNvPicPr>
          <p:nvPr/>
        </p:nvPicPr>
        <p:blipFill>
          <a:blip r:embed="rId2"/>
          <a:stretch>
            <a:fillRect/>
          </a:stretch>
        </p:blipFill>
        <p:spPr>
          <a:xfrm>
            <a:off x="1254737" y="1274417"/>
            <a:ext cx="9682525" cy="5203927"/>
          </a:xfrm>
          <a:prstGeom prst="rect">
            <a:avLst/>
          </a:prstGeom>
        </p:spPr>
      </p:pic>
    </p:spTree>
    <p:extLst>
      <p:ext uri="{BB962C8B-B14F-4D97-AF65-F5344CB8AC3E}">
        <p14:creationId xmlns:p14="http://schemas.microsoft.com/office/powerpoint/2010/main" val="162142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6"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3047" y="3178381"/>
            <a:ext cx="5335119" cy="1549270"/>
          </a:xfrm>
          <a:prstGeom prst="rect">
            <a:avLst/>
          </a:prstGeom>
          <a:noFill/>
          <a:ln>
            <a:noFill/>
          </a:ln>
        </p:spPr>
        <p:txBody>
          <a:bodyPr vert="horz" wrap="square" lIns="0" tIns="0" rIns="0" bIns="0" rtlCol="0" anchor="t"/>
          <a:lstStyle/>
          <a:p>
            <a:pPr algn="l">
              <a:lnSpc>
                <a:spcPct val="130000"/>
              </a:lnSpc>
            </a:pPr>
            <a:r>
              <a:rPr kumimoji="1" lang="en-US" altLang="zh-CN" sz="4000">
                <a:ln w="12700">
                  <a:noFill/>
                </a:ln>
                <a:gradFill>
                  <a:gsLst>
                    <a:gs pos="0">
                      <a:srgbClr val="E8480E">
                        <a:alpha val="100000"/>
                      </a:srgbClr>
                    </a:gs>
                    <a:gs pos="100000">
                      <a:srgbClr val="E8480E">
                        <a:alpha val="100000"/>
                      </a:srgbClr>
                    </a:gs>
                  </a:gsLst>
                  <a:lin ang="2700000" scaled="0"/>
                </a:gradFill>
                <a:latin typeface="OPPOSans H"/>
                <a:ea typeface="OPPOSans H"/>
                <a:cs typeface="OPPOSans H"/>
              </a:rPr>
              <a:t>类模板实参推导（C++17）</a:t>
            </a:r>
            <a:endParaRPr kumimoji="1" lang="zh-CN" altLang="en-US"/>
          </a:p>
        </p:txBody>
      </p:sp>
      <p:sp>
        <p:nvSpPr>
          <p:cNvPr id="16" name="标题 1"/>
          <p:cNvSpPr txBox="1"/>
          <p:nvPr/>
        </p:nvSpPr>
        <p:spPr>
          <a:xfrm>
            <a:off x="658447" y="778899"/>
            <a:ext cx="3905648" cy="2434087"/>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04</a:t>
            </a:r>
            <a:endParaRPr kumimoji="1" lang="zh-CN" altLang="en-US"/>
          </a:p>
        </p:txBody>
      </p:sp>
      <p:grpSp>
        <p:nvGrpSpPr>
          <p:cNvPr id="17" name="组合 16"/>
          <p:cNvGrpSpPr/>
          <p:nvPr/>
        </p:nvGrpSpPr>
        <p:grpSpPr>
          <a:xfrm>
            <a:off x="658447" y="4808194"/>
            <a:ext cx="6207813" cy="133008"/>
            <a:chOff x="658447" y="4808194"/>
            <a:chExt cx="6207813" cy="133008"/>
          </a:xfrm>
        </p:grpSpPr>
        <p:sp>
          <p:nvSpPr>
            <p:cNvPr id="18" name="标题 1"/>
            <p:cNvSpPr txBox="1"/>
            <p:nvPr/>
          </p:nvSpPr>
          <p:spPr>
            <a:xfrm>
              <a:off x="658447" y="48081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22124" y="48540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616" y="-593681"/>
            <a:ext cx="12250365" cy="3473882"/>
          </a:xfrm>
          <a:custGeom>
            <a:avLst/>
            <a:gdLst>
              <a:gd name="connsiteX0" fmla="*/ 12250365 w 12250365"/>
              <a:gd name="connsiteY0" fmla="*/ 3871913 h 3871913"/>
              <a:gd name="connsiteX1" fmla="*/ 55675 w 12250365"/>
              <a:gd name="connsiteY1" fmla="*/ 3871913 h 3871913"/>
              <a:gd name="connsiteX2" fmla="*/ 45179 w 12250365"/>
              <a:gd name="connsiteY2" fmla="*/ 3852575 h 3871913"/>
              <a:gd name="connsiteX3" fmla="*/ 0 w 12250365"/>
              <a:gd name="connsiteY3" fmla="*/ 3628797 h 3871913"/>
              <a:gd name="connsiteX4" fmla="*/ 0 w 12250365"/>
              <a:gd name="connsiteY4" fmla="*/ 1082903 h 3871913"/>
              <a:gd name="connsiteX5" fmla="*/ 574903 w 12250365"/>
              <a:gd name="connsiteY5" fmla="*/ 508000 h 3871913"/>
              <a:gd name="connsiteX6" fmla="*/ 10223500 w 12250365"/>
              <a:gd name="connsiteY6" fmla="*/ 508000 h 3871913"/>
              <a:gd name="connsiteX7" fmla="*/ 10775950 w 12250365"/>
              <a:gd name="connsiteY7" fmla="*/ 0 h 3871913"/>
              <a:gd name="connsiteX8" fmla="*/ 11328400 w 12250365"/>
              <a:gd name="connsiteY8" fmla="*/ 508000 h 3871913"/>
              <a:gd name="connsiteX9" fmla="*/ 12250365 w 12250365"/>
              <a:gd name="connsiteY9" fmla="*/ 508000 h 3871913"/>
            </a:gdLst>
            <a:ahLst/>
            <a:cxnLst/>
            <a:rect l="l" t="t" r="r" b="b"/>
            <a:pathLst>
              <a:path w="12250365" h="3871913">
                <a:moveTo>
                  <a:pt x="12250365" y="3871913"/>
                </a:moveTo>
                <a:lnTo>
                  <a:pt x="55675" y="3871913"/>
                </a:lnTo>
                <a:lnTo>
                  <a:pt x="45179" y="3852575"/>
                </a:lnTo>
                <a:cubicBezTo>
                  <a:pt x="16087" y="3783795"/>
                  <a:pt x="0" y="3708174"/>
                  <a:pt x="0" y="3628797"/>
                </a:cubicBezTo>
                <a:lnTo>
                  <a:pt x="0" y="1082903"/>
                </a:lnTo>
                <a:cubicBezTo>
                  <a:pt x="0" y="765393"/>
                  <a:pt x="257393" y="508000"/>
                  <a:pt x="574903" y="508000"/>
                </a:cubicBezTo>
                <a:lnTo>
                  <a:pt x="10223500" y="508000"/>
                </a:lnTo>
                <a:lnTo>
                  <a:pt x="10775950" y="0"/>
                </a:lnTo>
                <a:lnTo>
                  <a:pt x="11328400" y="508000"/>
                </a:lnTo>
                <a:lnTo>
                  <a:pt x="12250365" y="508000"/>
                </a:lnTo>
                <a:close/>
              </a:path>
            </a:pathLst>
          </a:custGeom>
          <a:solidFill>
            <a:schemeClr val="accent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1616600" y="-843523"/>
            <a:ext cx="14106198" cy="3860296"/>
          </a:xfrm>
          <a:custGeom>
            <a:avLst/>
            <a:gdLst>
              <a:gd name="connsiteX0" fmla="*/ 13207039 w 13781942"/>
              <a:gd name="connsiteY0" fmla="*/ 4203700 h 4203700"/>
              <a:gd name="connsiteX1" fmla="*/ 574903 w 13781942"/>
              <a:gd name="connsiteY1" fmla="*/ 4203700 h 4203700"/>
              <a:gd name="connsiteX2" fmla="*/ 0 w 13781942"/>
              <a:gd name="connsiteY2" fmla="*/ 3628797 h 4203700"/>
              <a:gd name="connsiteX3" fmla="*/ 0 w 13781942"/>
              <a:gd name="connsiteY3" fmla="*/ 1082903 h 4203700"/>
              <a:gd name="connsiteX4" fmla="*/ 574903 w 13781942"/>
              <a:gd name="connsiteY4" fmla="*/ 508000 h 4203700"/>
              <a:gd name="connsiteX5" fmla="*/ 10223500 w 13781942"/>
              <a:gd name="connsiteY5" fmla="*/ 508000 h 4203700"/>
              <a:gd name="connsiteX6" fmla="*/ 10775950 w 13781942"/>
              <a:gd name="connsiteY6" fmla="*/ 0 h 4203700"/>
              <a:gd name="connsiteX7" fmla="*/ 11328400 w 13781942"/>
              <a:gd name="connsiteY7" fmla="*/ 508000 h 4203700"/>
              <a:gd name="connsiteX8" fmla="*/ 13207039 w 13781942"/>
              <a:gd name="connsiteY8" fmla="*/ 508000 h 4203700"/>
              <a:gd name="connsiteX9" fmla="*/ 13781942 w 13781942"/>
              <a:gd name="connsiteY9" fmla="*/ 1082903 h 4203700"/>
              <a:gd name="connsiteX10" fmla="*/ 13781942 w 13781942"/>
              <a:gd name="connsiteY10" fmla="*/ 3628797 h 4203700"/>
              <a:gd name="connsiteX11" fmla="*/ 13207039 w 13781942"/>
              <a:gd name="connsiteY11" fmla="*/ 4203700 h 4203700"/>
            </a:gdLst>
            <a:ahLst/>
            <a:cxnLst/>
            <a:rect l="l" t="t" r="r" b="b"/>
            <a:pathLst>
              <a:path w="13781942" h="4203700">
                <a:moveTo>
                  <a:pt x="13207039" y="4203700"/>
                </a:moveTo>
                <a:lnTo>
                  <a:pt x="574903" y="4203700"/>
                </a:lnTo>
                <a:cubicBezTo>
                  <a:pt x="257393" y="4203700"/>
                  <a:pt x="0" y="3946307"/>
                  <a:pt x="0" y="3628797"/>
                </a:cubicBezTo>
                <a:lnTo>
                  <a:pt x="0" y="1082903"/>
                </a:lnTo>
                <a:cubicBezTo>
                  <a:pt x="0" y="765393"/>
                  <a:pt x="257393" y="508000"/>
                  <a:pt x="574903" y="508000"/>
                </a:cubicBezTo>
                <a:lnTo>
                  <a:pt x="10223500" y="508000"/>
                </a:lnTo>
                <a:lnTo>
                  <a:pt x="10775950" y="0"/>
                </a:lnTo>
                <a:lnTo>
                  <a:pt x="11328400" y="508000"/>
                </a:lnTo>
                <a:lnTo>
                  <a:pt x="13207039" y="508000"/>
                </a:lnTo>
                <a:cubicBezTo>
                  <a:pt x="13524549" y="508000"/>
                  <a:pt x="13781942" y="765393"/>
                  <a:pt x="13781942" y="1082903"/>
                </a:cubicBezTo>
                <a:lnTo>
                  <a:pt x="13781942" y="3628797"/>
                </a:lnTo>
                <a:cubicBezTo>
                  <a:pt x="13781942" y="3946307"/>
                  <a:pt x="13524549" y="4203700"/>
                  <a:pt x="13207039" y="4203700"/>
                </a:cubicBezTo>
                <a:close/>
              </a:path>
            </a:pathLst>
          </a:custGeom>
          <a:noFill/>
          <a:ln w="12700" cap="sq">
            <a:solidFill>
              <a:schemeClr val="accent1"/>
            </a:solid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981076" y="815804"/>
            <a:ext cx="6619874" cy="1085850"/>
          </a:xfrm>
          <a:prstGeom prst="rect">
            <a:avLst/>
          </a:prstGeom>
          <a:noFill/>
          <a:ln cap="sq">
            <a:noFill/>
          </a:ln>
        </p:spPr>
        <p:txBody>
          <a:bodyPr vert="horz" wrap="square" lIns="0" tIns="0" rIns="0" bIns="0" rtlCol="0" anchor="ctr"/>
          <a:lstStyle/>
          <a:p>
            <a:pPr algn="l">
              <a:lnSpc>
                <a:spcPct val="100000"/>
              </a:lnSpc>
            </a:pPr>
            <a:r>
              <a:rPr kumimoji="1" lang="en-US" altLang="zh-CN" sz="6000">
                <a:ln w="12700">
                  <a:noFill/>
                </a:ln>
                <a:solidFill>
                  <a:srgbClr val="FFFFFF">
                    <a:alpha val="100000"/>
                  </a:srgbClr>
                </a:solidFill>
                <a:latin typeface="Source Han Sans"/>
                <a:ea typeface="Source Han Sans"/>
                <a:cs typeface="Source Han Sans"/>
              </a:rPr>
              <a:t>目录</a:t>
            </a:r>
            <a:r>
              <a:rPr kumimoji="1" lang="en-US" altLang="zh-CN" sz="6600">
                <a:ln w="12700">
                  <a:noFill/>
                </a:ln>
                <a:solidFill>
                  <a:srgbClr val="FFFFFF">
                    <a:alpha val="100000"/>
                  </a:srgbClr>
                </a:solidFill>
                <a:latin typeface="Source Han Sans"/>
                <a:ea typeface="Source Han Sans"/>
                <a:cs typeface="Source Han Sans"/>
              </a:rPr>
              <a:t> - </a:t>
            </a:r>
            <a:r>
              <a:rPr kumimoji="1" lang="en-US" altLang="zh-CN" sz="5400">
                <a:ln w="12700">
                  <a:noFill/>
                </a:ln>
                <a:solidFill>
                  <a:srgbClr val="FFFFFF">
                    <a:alpha val="100000"/>
                  </a:srgbClr>
                </a:solidFill>
                <a:latin typeface="Source Han Sans"/>
                <a:ea typeface="Source Han Sans"/>
                <a:cs typeface="Source Han Sans"/>
              </a:rPr>
              <a:t>CONTENTS</a:t>
            </a:r>
            <a:endParaRPr kumimoji="1" lang="zh-CN" altLang="en-US"/>
          </a:p>
        </p:txBody>
      </p:sp>
      <p:sp>
        <p:nvSpPr>
          <p:cNvPr id="6" name="标题 1"/>
          <p:cNvSpPr txBox="1"/>
          <p:nvPr/>
        </p:nvSpPr>
        <p:spPr>
          <a:xfrm>
            <a:off x="1117591" y="4410597"/>
            <a:ext cx="333374" cy="333374"/>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614020" y="4422027"/>
            <a:ext cx="333374" cy="333374"/>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1117591" y="4453672"/>
            <a:ext cx="972000" cy="648000"/>
          </a:xfrm>
          <a:prstGeom prst="rect">
            <a:avLst/>
          </a:prstGeom>
          <a:noFill/>
          <a:ln>
            <a:noFill/>
          </a:ln>
        </p:spPr>
        <p:txBody>
          <a:bodyPr vert="horz" wrap="square" lIns="0" tIns="0" rIns="0" bIns="0" rtlCol="0" anchor="t"/>
          <a:lstStyle/>
          <a:p>
            <a:pPr algn="l">
              <a:lnSpc>
                <a:spcPct val="100000"/>
              </a:lnSpc>
            </a:pPr>
            <a:r>
              <a:rPr kumimoji="1" lang="en-US" altLang="zh-CN" sz="4400">
                <a:ln w="12700">
                  <a:noFill/>
                </a:ln>
                <a:solidFill>
                  <a:srgbClr val="E8480E">
                    <a:alpha val="100000"/>
                  </a:srgbClr>
                </a:solidFill>
                <a:latin typeface="Source Han Sans"/>
                <a:ea typeface="Source Han Sans"/>
                <a:cs typeface="Source Han Sans"/>
              </a:rPr>
              <a:t>02</a:t>
            </a:r>
            <a:endParaRPr kumimoji="1" lang="zh-CN" altLang="en-US"/>
          </a:p>
        </p:txBody>
      </p:sp>
      <p:sp>
        <p:nvSpPr>
          <p:cNvPr id="9" name="标题 1"/>
          <p:cNvSpPr txBox="1"/>
          <p:nvPr/>
        </p:nvSpPr>
        <p:spPr>
          <a:xfrm>
            <a:off x="2066916" y="4324873"/>
            <a:ext cx="3960000" cy="864000"/>
          </a:xfrm>
          <a:prstGeom prst="rect">
            <a:avLst/>
          </a:prstGeom>
          <a:noFill/>
          <a:ln>
            <a:noFill/>
          </a:ln>
        </p:spPr>
        <p:txBody>
          <a:bodyPr vert="horz" wrap="square" lIns="0" tIns="0" rIns="0" bIns="0" rtlCol="0" anchor="ctr"/>
          <a:lstStyle/>
          <a:p>
            <a:pPr algn="l">
              <a:lnSpc>
                <a:spcPct val="120000"/>
              </a:lnSpc>
            </a:pPr>
            <a:r>
              <a:rPr kumimoji="1" lang="en-US" altLang="zh-CN" sz="2400">
                <a:ln w="12700">
                  <a:noFill/>
                </a:ln>
                <a:solidFill>
                  <a:srgbClr val="262626">
                    <a:alpha val="100000"/>
                  </a:srgbClr>
                </a:solidFill>
                <a:latin typeface="Source Han Sans"/>
                <a:ea typeface="Source Han Sans"/>
                <a:cs typeface="Source Han Sans"/>
              </a:rPr>
              <a:t>结构化绑定（C++17）</a:t>
            </a:r>
            <a:endParaRPr kumimoji="1" lang="zh-CN" altLang="en-US"/>
          </a:p>
        </p:txBody>
      </p:sp>
      <p:sp>
        <p:nvSpPr>
          <p:cNvPr id="10" name="标题 1"/>
          <p:cNvSpPr txBox="1"/>
          <p:nvPr/>
        </p:nvSpPr>
        <p:spPr>
          <a:xfrm>
            <a:off x="6614020" y="4453672"/>
            <a:ext cx="972000" cy="648000"/>
          </a:xfrm>
          <a:prstGeom prst="rect">
            <a:avLst/>
          </a:prstGeom>
          <a:noFill/>
          <a:ln>
            <a:noFill/>
          </a:ln>
        </p:spPr>
        <p:txBody>
          <a:bodyPr vert="horz" wrap="square" lIns="0" tIns="0" rIns="0" bIns="0" rtlCol="0" anchor="t"/>
          <a:lstStyle/>
          <a:p>
            <a:pPr algn="l">
              <a:lnSpc>
                <a:spcPct val="100000"/>
              </a:lnSpc>
            </a:pPr>
            <a:r>
              <a:rPr kumimoji="1" lang="en-US" altLang="zh-CN" sz="4400">
                <a:ln w="12700">
                  <a:noFill/>
                </a:ln>
                <a:solidFill>
                  <a:srgbClr val="E8480E">
                    <a:alpha val="100000"/>
                  </a:srgbClr>
                </a:solidFill>
                <a:latin typeface="Source Han Sans"/>
                <a:ea typeface="Source Han Sans"/>
                <a:cs typeface="Source Han Sans"/>
              </a:rPr>
              <a:t>05</a:t>
            </a:r>
            <a:endParaRPr kumimoji="1" lang="zh-CN" altLang="en-US"/>
          </a:p>
        </p:txBody>
      </p:sp>
      <p:sp>
        <p:nvSpPr>
          <p:cNvPr id="11" name="标题 1"/>
          <p:cNvSpPr txBox="1"/>
          <p:nvPr/>
        </p:nvSpPr>
        <p:spPr>
          <a:xfrm>
            <a:off x="7558900" y="4324873"/>
            <a:ext cx="3960000" cy="864000"/>
          </a:xfrm>
          <a:prstGeom prst="rect">
            <a:avLst/>
          </a:prstGeom>
          <a:noFill/>
          <a:ln>
            <a:noFill/>
          </a:ln>
        </p:spPr>
        <p:txBody>
          <a:bodyPr vert="horz" wrap="square" lIns="0" tIns="0" rIns="0" bIns="0" rtlCol="0" anchor="ctr"/>
          <a:lstStyle/>
          <a:p>
            <a:pPr algn="l">
              <a:lnSpc>
                <a:spcPct val="120000"/>
              </a:lnSpc>
            </a:pPr>
            <a:r>
              <a:rPr kumimoji="1" lang="en-US" altLang="zh-CN" sz="2400">
                <a:ln w="12700">
                  <a:noFill/>
                </a:ln>
                <a:solidFill>
                  <a:srgbClr val="262626">
                    <a:alpha val="100000"/>
                  </a:srgbClr>
                </a:solidFill>
                <a:latin typeface="Source Han Sans"/>
                <a:ea typeface="Source Han Sans"/>
                <a:cs typeface="Source Han Sans"/>
              </a:rPr>
              <a:t>std::format（C++20）</a:t>
            </a:r>
            <a:endParaRPr kumimoji="1" lang="zh-CN" altLang="en-US"/>
          </a:p>
        </p:txBody>
      </p:sp>
      <p:sp>
        <p:nvSpPr>
          <p:cNvPr id="12" name="标题 1"/>
          <p:cNvSpPr txBox="1"/>
          <p:nvPr/>
        </p:nvSpPr>
        <p:spPr>
          <a:xfrm>
            <a:off x="1117591" y="3339640"/>
            <a:ext cx="333374" cy="333374"/>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6614020" y="3351070"/>
            <a:ext cx="333374" cy="333374"/>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1117591" y="3406845"/>
            <a:ext cx="972000" cy="648000"/>
          </a:xfrm>
          <a:prstGeom prst="rect">
            <a:avLst/>
          </a:prstGeom>
          <a:noFill/>
          <a:ln>
            <a:noFill/>
          </a:ln>
        </p:spPr>
        <p:txBody>
          <a:bodyPr vert="horz" wrap="square" lIns="0" tIns="0" rIns="0" bIns="0" rtlCol="0" anchor="t"/>
          <a:lstStyle/>
          <a:p>
            <a:pPr algn="l">
              <a:lnSpc>
                <a:spcPct val="100000"/>
              </a:lnSpc>
            </a:pPr>
            <a:r>
              <a:rPr kumimoji="1" lang="en-US" altLang="zh-CN" sz="4400">
                <a:ln w="12700">
                  <a:noFill/>
                </a:ln>
                <a:solidFill>
                  <a:srgbClr val="E8480E">
                    <a:alpha val="100000"/>
                  </a:srgbClr>
                </a:solidFill>
                <a:latin typeface="Source Han Sans"/>
                <a:ea typeface="Source Han Sans"/>
                <a:cs typeface="Source Han Sans"/>
              </a:rPr>
              <a:t>01</a:t>
            </a:r>
            <a:endParaRPr kumimoji="1" lang="zh-CN" altLang="en-US"/>
          </a:p>
        </p:txBody>
      </p:sp>
      <p:sp>
        <p:nvSpPr>
          <p:cNvPr id="15" name="标题 1"/>
          <p:cNvSpPr txBox="1"/>
          <p:nvPr/>
        </p:nvSpPr>
        <p:spPr>
          <a:xfrm>
            <a:off x="2066916" y="3266616"/>
            <a:ext cx="3960000" cy="864000"/>
          </a:xfrm>
          <a:prstGeom prst="rect">
            <a:avLst/>
          </a:prstGeom>
          <a:noFill/>
          <a:ln>
            <a:noFill/>
          </a:ln>
        </p:spPr>
        <p:txBody>
          <a:bodyPr vert="horz" wrap="square" lIns="0" tIns="0" rIns="0" bIns="0" rtlCol="0" anchor="ctr"/>
          <a:lstStyle/>
          <a:p>
            <a:pPr algn="l">
              <a:lnSpc>
                <a:spcPct val="120000"/>
              </a:lnSpc>
            </a:pPr>
            <a:r>
              <a:rPr kumimoji="1" lang="en-US" altLang="zh-CN" sz="2400">
                <a:ln w="12700">
                  <a:noFill/>
                </a:ln>
                <a:solidFill>
                  <a:srgbClr val="262626">
                    <a:alpha val="100000"/>
                  </a:srgbClr>
                </a:solidFill>
                <a:latin typeface="Source Han Sans"/>
                <a:ea typeface="Source Han Sans"/>
                <a:cs typeface="Source Han Sans"/>
              </a:rPr>
              <a:t>基于范围的for循环（C++11）</a:t>
            </a:r>
            <a:endParaRPr kumimoji="1" lang="zh-CN" altLang="en-US"/>
          </a:p>
        </p:txBody>
      </p:sp>
      <p:sp>
        <p:nvSpPr>
          <p:cNvPr id="16" name="标题 1"/>
          <p:cNvSpPr txBox="1"/>
          <p:nvPr/>
        </p:nvSpPr>
        <p:spPr>
          <a:xfrm>
            <a:off x="6614020" y="3406845"/>
            <a:ext cx="972000" cy="648000"/>
          </a:xfrm>
          <a:prstGeom prst="rect">
            <a:avLst/>
          </a:prstGeom>
          <a:noFill/>
          <a:ln>
            <a:noFill/>
          </a:ln>
        </p:spPr>
        <p:txBody>
          <a:bodyPr vert="horz" wrap="square" lIns="0" tIns="0" rIns="0" bIns="0" rtlCol="0" anchor="t"/>
          <a:lstStyle/>
          <a:p>
            <a:pPr algn="l">
              <a:lnSpc>
                <a:spcPct val="100000"/>
              </a:lnSpc>
            </a:pPr>
            <a:r>
              <a:rPr kumimoji="1" lang="en-US" altLang="zh-CN" sz="4400">
                <a:ln w="12700">
                  <a:noFill/>
                </a:ln>
                <a:solidFill>
                  <a:srgbClr val="E8480E">
                    <a:alpha val="100000"/>
                  </a:srgbClr>
                </a:solidFill>
                <a:latin typeface="Source Han Sans"/>
                <a:ea typeface="Source Han Sans"/>
                <a:cs typeface="Source Han Sans"/>
              </a:rPr>
              <a:t>04</a:t>
            </a:r>
            <a:endParaRPr kumimoji="1" lang="zh-CN" altLang="en-US"/>
          </a:p>
        </p:txBody>
      </p:sp>
      <p:sp>
        <p:nvSpPr>
          <p:cNvPr id="17" name="标题 1"/>
          <p:cNvSpPr txBox="1"/>
          <p:nvPr/>
        </p:nvSpPr>
        <p:spPr>
          <a:xfrm>
            <a:off x="7558900" y="3278046"/>
            <a:ext cx="3960000" cy="864000"/>
          </a:xfrm>
          <a:prstGeom prst="rect">
            <a:avLst/>
          </a:prstGeom>
          <a:noFill/>
          <a:ln>
            <a:noFill/>
          </a:ln>
        </p:spPr>
        <p:txBody>
          <a:bodyPr vert="horz" wrap="square" lIns="0" tIns="0" rIns="0" bIns="0" rtlCol="0" anchor="ctr"/>
          <a:lstStyle/>
          <a:p>
            <a:pPr algn="l">
              <a:lnSpc>
                <a:spcPct val="120000"/>
              </a:lnSpc>
            </a:pPr>
            <a:r>
              <a:rPr kumimoji="1" lang="en-US" altLang="zh-CN" sz="2400">
                <a:ln w="12700">
                  <a:noFill/>
                </a:ln>
                <a:solidFill>
                  <a:srgbClr val="262626">
                    <a:alpha val="100000"/>
                  </a:srgbClr>
                </a:solidFill>
                <a:latin typeface="Source Han Sans"/>
                <a:ea typeface="Source Han Sans"/>
                <a:cs typeface="Source Han Sans"/>
              </a:rPr>
              <a:t>类模板实参推导（C++17）</a:t>
            </a:r>
            <a:endParaRPr kumimoji="1" lang="zh-CN" altLang="en-US"/>
          </a:p>
        </p:txBody>
      </p:sp>
      <p:sp>
        <p:nvSpPr>
          <p:cNvPr id="18" name="标题 1"/>
          <p:cNvSpPr txBox="1"/>
          <p:nvPr/>
        </p:nvSpPr>
        <p:spPr>
          <a:xfrm>
            <a:off x="1117591" y="5457424"/>
            <a:ext cx="333374" cy="333374"/>
          </a:xfrm>
          <a:prstGeom prst="ellipse">
            <a:avLst/>
          </a:prstGeom>
          <a:solidFill>
            <a:schemeClr val="accent2">
              <a:lumMod val="20000"/>
              <a:lumOff val="8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117591" y="5500499"/>
            <a:ext cx="972000" cy="648000"/>
          </a:xfrm>
          <a:prstGeom prst="rect">
            <a:avLst/>
          </a:prstGeom>
          <a:noFill/>
          <a:ln>
            <a:noFill/>
          </a:ln>
        </p:spPr>
        <p:txBody>
          <a:bodyPr vert="horz" wrap="square" lIns="0" tIns="0" rIns="0" bIns="0" rtlCol="0" anchor="t"/>
          <a:lstStyle/>
          <a:p>
            <a:pPr algn="l">
              <a:lnSpc>
                <a:spcPct val="100000"/>
              </a:lnSpc>
            </a:pPr>
            <a:r>
              <a:rPr kumimoji="1" lang="en-US" altLang="zh-CN" sz="4400">
                <a:ln w="12700">
                  <a:noFill/>
                </a:ln>
                <a:solidFill>
                  <a:srgbClr val="E8480E">
                    <a:alpha val="100000"/>
                  </a:srgbClr>
                </a:solidFill>
                <a:latin typeface="Source Han Sans"/>
                <a:ea typeface="Source Han Sans"/>
                <a:cs typeface="Source Han Sans"/>
              </a:rPr>
              <a:t>03</a:t>
            </a:r>
            <a:endParaRPr kumimoji="1" lang="zh-CN" altLang="en-US"/>
          </a:p>
        </p:txBody>
      </p:sp>
      <p:sp>
        <p:nvSpPr>
          <p:cNvPr id="20" name="标题 1"/>
          <p:cNvSpPr txBox="1"/>
          <p:nvPr/>
        </p:nvSpPr>
        <p:spPr>
          <a:xfrm>
            <a:off x="2066916" y="5371700"/>
            <a:ext cx="3960000" cy="864000"/>
          </a:xfrm>
          <a:prstGeom prst="rect">
            <a:avLst/>
          </a:prstGeom>
          <a:noFill/>
          <a:ln>
            <a:noFill/>
          </a:ln>
        </p:spPr>
        <p:txBody>
          <a:bodyPr vert="horz" wrap="square" lIns="0" tIns="0" rIns="0" bIns="0" rtlCol="0" anchor="ctr"/>
          <a:lstStyle/>
          <a:p>
            <a:pPr algn="l">
              <a:lnSpc>
                <a:spcPct val="120000"/>
              </a:lnSpc>
            </a:pPr>
            <a:r>
              <a:rPr kumimoji="1" lang="en-US" altLang="zh-CN" sz="2400">
                <a:ln w="12700">
                  <a:noFill/>
                </a:ln>
                <a:solidFill>
                  <a:srgbClr val="262626">
                    <a:alpha val="100000"/>
                  </a:srgbClr>
                </a:solidFill>
                <a:latin typeface="Source Han Sans"/>
                <a:ea typeface="Source Han Sans"/>
                <a:cs typeface="Source Han Sans"/>
              </a:rPr>
              <a:t>std::tuple（C++11）</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73880" y="1919239"/>
            <a:ext cx="7145020" cy="3490961"/>
          </a:xfrm>
          <a:prstGeom prst="roundRect">
            <a:avLst>
              <a:gd name="adj" fmla="val 5244"/>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11238396" y="2093694"/>
            <a:ext cx="150964" cy="155807"/>
          </a:xfrm>
          <a:prstGeom prst="ellipse">
            <a:avLst/>
          </a:prstGeom>
          <a:solidFill>
            <a:schemeClr val="accent1"/>
          </a:solidFill>
          <a:ln w="571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695505" y="2247900"/>
            <a:ext cx="6444933" cy="275844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类模板实参推导允许编译器自动推断模板参数，这简化了模板类的实例化过程。开发者无需显式指定所有模板参数，从而减少了代码的复杂性。</a:t>
            </a:r>
            <a:endParaRPr kumimoji="1" lang="zh-CN" altLang="en-US"/>
          </a:p>
        </p:txBody>
      </p:sp>
      <p:pic>
        <p:nvPicPr>
          <p:cNvPr id="6" name="图片 5"/>
          <p:cNvPicPr>
            <a:picLocks noChangeAspect="1"/>
          </p:cNvPicPr>
          <p:nvPr/>
        </p:nvPicPr>
        <p:blipFill>
          <a:blip r:embed="rId2">
            <a:alphaModFix/>
          </a:blip>
          <a:srcRect l="30983" r="30983"/>
          <a:stretch>
            <a:fillRect/>
          </a:stretch>
        </p:blipFill>
        <p:spPr>
          <a:xfrm>
            <a:off x="660400" y="1132737"/>
            <a:ext cx="3355340" cy="4944061"/>
          </a:xfrm>
          <a:custGeom>
            <a:avLst/>
            <a:gdLst/>
            <a:ahLst/>
            <a:cxnLst/>
            <a:rect l="l" t="t" r="r" b="b"/>
            <a:pathLst>
              <a:path w="3355340" h="4944061">
                <a:moveTo>
                  <a:pt x="150654" y="0"/>
                </a:moveTo>
                <a:lnTo>
                  <a:pt x="3204686" y="0"/>
                </a:lnTo>
                <a:cubicBezTo>
                  <a:pt x="3287890" y="0"/>
                  <a:pt x="3355340" y="67450"/>
                  <a:pt x="3355340" y="150654"/>
                </a:cubicBezTo>
                <a:lnTo>
                  <a:pt x="3355340" y="4793407"/>
                </a:lnTo>
                <a:cubicBezTo>
                  <a:pt x="3355340" y="4876611"/>
                  <a:pt x="3287890" y="4944061"/>
                  <a:pt x="3204686" y="4944061"/>
                </a:cubicBezTo>
                <a:lnTo>
                  <a:pt x="150654" y="4944061"/>
                </a:lnTo>
                <a:cubicBezTo>
                  <a:pt x="67450" y="4944061"/>
                  <a:pt x="0" y="4876611"/>
                  <a:pt x="0" y="4793407"/>
                </a:cubicBezTo>
                <a:lnTo>
                  <a:pt x="0" y="150654"/>
                </a:lnTo>
                <a:cubicBezTo>
                  <a:pt x="0" y="67450"/>
                  <a:pt x="67450" y="0"/>
                  <a:pt x="150654" y="0"/>
                </a:cubicBezTo>
                <a:close/>
              </a:path>
            </a:pathLst>
          </a:custGeom>
          <a:noFill/>
          <a:ln>
            <a:noFill/>
          </a:ln>
        </p:spPr>
      </p:pic>
      <p:sp>
        <p:nvSpPr>
          <p:cNvPr id="7"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简化模板实例化</a:t>
            </a:r>
            <a:endParaRPr kumimoji="1" lang="zh-CN" altLang="en-US"/>
          </a:p>
        </p:txBody>
      </p:sp>
      <p:cxnSp>
        <p:nvCxnSpPr>
          <p:cNvPr id="8"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0" y="5899346"/>
            <a:ext cx="12192000" cy="958654"/>
            <a:chOff x="0" y="5899346"/>
            <a:chExt cx="12192000" cy="958654"/>
          </a:xfrm>
        </p:grpSpPr>
        <p:sp>
          <p:nvSpPr>
            <p:cNvPr id="4"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6" name="标题 1"/>
          <p:cNvSpPr txBox="1"/>
          <p:nvPr/>
        </p:nvSpPr>
        <p:spPr>
          <a:xfrm>
            <a:off x="1205923" y="1656158"/>
            <a:ext cx="9767454" cy="4110798"/>
          </a:xfrm>
          <a:prstGeom prst="roundRect">
            <a:avLst>
              <a:gd name="adj" fmla="val 2814"/>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2">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164990" y="1974587"/>
            <a:ext cx="1849321" cy="425223"/>
          </a:xfrm>
          <a:prstGeom prst="roundRect">
            <a:avLst>
              <a:gd name="adj" fmla="val 50000"/>
            </a:avLst>
          </a:prstGeom>
          <a:solidFill>
            <a:schemeClr val="accent1"/>
          </a:solidFill>
          <a:ln w="12700" cap="sq">
            <a:noFill/>
            <a:miter/>
          </a:ln>
          <a:effectLst>
            <a:outerShdw blurRad="254000" dist="63500" dir="2700000" algn="tl"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433945" y="2817637"/>
            <a:ext cx="9310255" cy="275188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3A3A3A">
                    <a:alpha val="100000"/>
                  </a:srgbClr>
                </a:solidFill>
                <a:latin typeface="Source Han Sans"/>
                <a:ea typeface="Source Han Sans"/>
                <a:cs typeface="Source Han Sans"/>
              </a:rPr>
              <a:t>通过减少模板参数的显式声明，代码变得更加简洁，可读性得到提升。这种特性使得模板类更加易于使用，尤其是在算法竞赛等需要快速编码的场景中。</a:t>
            </a:r>
            <a:endParaRPr kumimoji="1" lang="zh-CN" altLang="en-US"/>
          </a:p>
        </p:txBody>
      </p:sp>
      <p:sp>
        <p:nvSpPr>
          <p:cNvPr id="9" name="标题 1"/>
          <p:cNvSpPr txBox="1"/>
          <p:nvPr/>
        </p:nvSpPr>
        <p:spPr>
          <a:xfrm>
            <a:off x="5099635" y="1972633"/>
            <a:ext cx="1980030" cy="425223"/>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FFFFFF">
                    <a:alpha val="100000"/>
                  </a:srgbClr>
                </a:solidFill>
                <a:latin typeface="OPPOSans H"/>
                <a:ea typeface="OPPOSans H"/>
                <a:cs typeface="OPPOSans H"/>
              </a:rPr>
              <a:t>01</a:t>
            </a:r>
            <a:endParaRPr kumimoji="1" lang="zh-CN" altLang="en-US"/>
          </a:p>
        </p:txBody>
      </p:sp>
      <p:cxnSp>
        <p:nvCxnSpPr>
          <p:cNvPr id="10" name="标题 1"/>
          <p:cNvCxnSpPr/>
          <p:nvPr/>
        </p:nvCxnSpPr>
        <p:spPr>
          <a:xfrm>
            <a:off x="5768182" y="2651903"/>
            <a:ext cx="642937" cy="0"/>
          </a:xfrm>
          <a:prstGeom prst="line">
            <a:avLst/>
          </a:prstGeom>
          <a:noFill/>
          <a:ln w="6350" cap="rnd">
            <a:solidFill>
              <a:schemeClr val="accent1"/>
            </a:solidFill>
            <a:miter/>
          </a:ln>
        </p:spPr>
      </p:cxnSp>
      <p:sp>
        <p:nvSpPr>
          <p:cNvPr id="11"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提高代码的可读性和简洁性</a:t>
            </a:r>
            <a:endParaRPr kumimoji="1" lang="zh-CN" altLang="en-US"/>
          </a:p>
        </p:txBody>
      </p:sp>
      <p:cxnSp>
        <p:nvCxnSpPr>
          <p:cNvPr id="12"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137AF-96A0-4AE8-E2EB-D7DCF3EF4CA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254780-F9E2-7BFF-1138-CB166F768E49}"/>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0C35CDEA-AAF4-8A59-5E6A-EE6B23F065E8}"/>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示例</a:t>
            </a:r>
            <a:endParaRPr kumimoji="1" lang="zh-CN" altLang="en-US" sz="3200" dirty="0"/>
          </a:p>
        </p:txBody>
      </p:sp>
      <p:cxnSp>
        <p:nvCxnSpPr>
          <p:cNvPr id="7" name="标题 1">
            <a:extLst>
              <a:ext uri="{FF2B5EF4-FFF2-40B4-BE49-F238E27FC236}">
                <a16:creationId xmlns:a16="http://schemas.microsoft.com/office/drawing/2014/main" id="{F1D34D3D-D7A6-E28B-5F37-26089F6F4288}"/>
              </a:ext>
            </a:extLst>
          </p:cNvPr>
          <p:cNvCxnSpPr/>
          <p:nvPr/>
        </p:nvCxnSpPr>
        <p:spPr>
          <a:xfrm>
            <a:off x="317500" y="329335"/>
            <a:ext cx="635000" cy="0"/>
          </a:xfrm>
          <a:prstGeom prst="line">
            <a:avLst/>
          </a:prstGeom>
          <a:noFill/>
          <a:ln w="101600" cap="sq">
            <a:solidFill>
              <a:schemeClr val="accent1"/>
            </a:solidFill>
            <a:miter/>
          </a:ln>
        </p:spPr>
      </p:cxnSp>
      <p:pic>
        <p:nvPicPr>
          <p:cNvPr id="4" name="图片 3">
            <a:extLst>
              <a:ext uri="{FF2B5EF4-FFF2-40B4-BE49-F238E27FC236}">
                <a16:creationId xmlns:a16="http://schemas.microsoft.com/office/drawing/2014/main" id="{84E0DC07-27FE-2D20-7A3F-5A68F4681613}"/>
              </a:ext>
            </a:extLst>
          </p:cNvPr>
          <p:cNvPicPr>
            <a:picLocks noChangeAspect="1"/>
          </p:cNvPicPr>
          <p:nvPr/>
        </p:nvPicPr>
        <p:blipFill>
          <a:blip r:embed="rId2"/>
          <a:stretch>
            <a:fillRect/>
          </a:stretch>
        </p:blipFill>
        <p:spPr>
          <a:xfrm>
            <a:off x="1076232" y="919115"/>
            <a:ext cx="10039536" cy="5019769"/>
          </a:xfrm>
          <a:prstGeom prst="rect">
            <a:avLst/>
          </a:prstGeom>
        </p:spPr>
      </p:pic>
    </p:spTree>
    <p:extLst>
      <p:ext uri="{BB962C8B-B14F-4D97-AF65-F5344CB8AC3E}">
        <p14:creationId xmlns:p14="http://schemas.microsoft.com/office/powerpoint/2010/main" val="2949672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6"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3047" y="3178381"/>
            <a:ext cx="5335119" cy="1549270"/>
          </a:xfrm>
          <a:prstGeom prst="rect">
            <a:avLst/>
          </a:prstGeom>
          <a:noFill/>
          <a:ln>
            <a:noFill/>
          </a:ln>
        </p:spPr>
        <p:txBody>
          <a:bodyPr vert="horz" wrap="square" lIns="0" tIns="0" rIns="0" bIns="0" rtlCol="0" anchor="t"/>
          <a:lstStyle/>
          <a:p>
            <a:pPr algn="l">
              <a:lnSpc>
                <a:spcPct val="130000"/>
              </a:lnSpc>
            </a:pPr>
            <a:r>
              <a:rPr kumimoji="1" lang="en-US" altLang="zh-CN" sz="4000">
                <a:ln w="12700">
                  <a:noFill/>
                </a:ln>
                <a:gradFill>
                  <a:gsLst>
                    <a:gs pos="0">
                      <a:srgbClr val="E8480E">
                        <a:alpha val="100000"/>
                      </a:srgbClr>
                    </a:gs>
                    <a:gs pos="100000">
                      <a:srgbClr val="E8480E">
                        <a:alpha val="100000"/>
                      </a:srgbClr>
                    </a:gs>
                  </a:gsLst>
                  <a:lin ang="2700000" scaled="0"/>
                </a:gradFill>
                <a:latin typeface="OPPOSans H"/>
                <a:ea typeface="OPPOSans H"/>
                <a:cs typeface="OPPOSans H"/>
              </a:rPr>
              <a:t>std::format（C++20）</a:t>
            </a:r>
            <a:endParaRPr kumimoji="1" lang="zh-CN" altLang="en-US"/>
          </a:p>
        </p:txBody>
      </p:sp>
      <p:sp>
        <p:nvSpPr>
          <p:cNvPr id="16" name="标题 1"/>
          <p:cNvSpPr txBox="1"/>
          <p:nvPr/>
        </p:nvSpPr>
        <p:spPr>
          <a:xfrm>
            <a:off x="658447" y="778899"/>
            <a:ext cx="3905648" cy="2434087"/>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05</a:t>
            </a:r>
            <a:endParaRPr kumimoji="1" lang="zh-CN" altLang="en-US"/>
          </a:p>
        </p:txBody>
      </p:sp>
      <p:grpSp>
        <p:nvGrpSpPr>
          <p:cNvPr id="17" name="组合 16"/>
          <p:cNvGrpSpPr/>
          <p:nvPr/>
        </p:nvGrpSpPr>
        <p:grpSpPr>
          <a:xfrm>
            <a:off x="658447" y="4808194"/>
            <a:ext cx="6207813" cy="133008"/>
            <a:chOff x="658447" y="4808194"/>
            <a:chExt cx="6207813" cy="133008"/>
          </a:xfrm>
        </p:grpSpPr>
        <p:sp>
          <p:nvSpPr>
            <p:cNvPr id="18" name="标题 1"/>
            <p:cNvSpPr txBox="1"/>
            <p:nvPr/>
          </p:nvSpPr>
          <p:spPr>
            <a:xfrm>
              <a:off x="658447" y="48081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22124" y="48540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914229" y="2130390"/>
            <a:ext cx="2085474" cy="1049634"/>
          </a:xfrm>
          <a:prstGeom prst="homePlat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101236" y="2015288"/>
            <a:ext cx="1235243" cy="1286817"/>
          </a:xfrm>
          <a:prstGeom prst="rect">
            <a:avLst/>
          </a:prstGeom>
          <a:noFill/>
          <a:ln cap="sq">
            <a:noFill/>
          </a:ln>
        </p:spPr>
        <p:txBody>
          <a:bodyPr vert="horz" wrap="square" lIns="0" tIns="0" rIns="0" bIns="0" rtlCol="0" anchor="ctr"/>
          <a:lstStyle/>
          <a:p>
            <a:pPr algn="ctr">
              <a:lnSpc>
                <a:spcPct val="130000"/>
              </a:lnSpc>
            </a:pPr>
            <a:r>
              <a:rPr kumimoji="1" lang="en-US" altLang="zh-CN" sz="5400">
                <a:ln w="15875">
                  <a:solidFill>
                    <a:srgbClr val="3860F4">
                      <a:alpha val="100000"/>
                    </a:srgbClr>
                  </a:solidFill>
                </a:ln>
                <a:solidFill>
                  <a:srgbClr val="FFFFFF">
                    <a:alpha val="100000"/>
                  </a:srgbClr>
                </a:solidFill>
                <a:latin typeface="OPPOSans B"/>
                <a:ea typeface="OPPOSans B"/>
                <a:cs typeface="OPPOSans B"/>
              </a:rPr>
              <a:t>01</a:t>
            </a:r>
            <a:endParaRPr kumimoji="1" lang="zh-CN" altLang="en-US"/>
          </a:p>
        </p:txBody>
      </p:sp>
      <p:sp>
        <p:nvSpPr>
          <p:cNvPr id="5" name="标题 1"/>
          <p:cNvSpPr txBox="1"/>
          <p:nvPr/>
        </p:nvSpPr>
        <p:spPr>
          <a:xfrm>
            <a:off x="1914226" y="3429000"/>
            <a:ext cx="8481057" cy="2308005"/>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std::format提供了一种安全且可扩展的方式来格式化文本，它是printf函数族的安全替代品。这种特性避免了格式字符串的错误，提高了代码的安全性。</a:t>
            </a:r>
            <a:endParaRPr kumimoji="1" lang="zh-CN" altLang="en-US"/>
          </a:p>
        </p:txBody>
      </p:sp>
      <p:sp>
        <p:nvSpPr>
          <p:cNvPr id="6" name="标题 1"/>
          <p:cNvSpPr txBox="1"/>
          <p:nvPr/>
        </p:nvSpPr>
        <p:spPr>
          <a:xfrm rot="2700000">
            <a:off x="3687375" y="2579007"/>
            <a:ext cx="152400" cy="1524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2390677" y="2385051"/>
            <a:ext cx="584077" cy="540313"/>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安全的文本格式化</a:t>
            </a:r>
            <a:endParaRPr kumimoji="1" lang="zh-CN" altLang="en-US"/>
          </a:p>
        </p:txBody>
      </p:sp>
      <p:cxnSp>
        <p:nvCxnSpPr>
          <p:cNvPr id="9"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28837" y="1889760"/>
            <a:ext cx="1021080" cy="1021080"/>
          </a:xfrm>
          <a:prstGeom prst="ellipse">
            <a:avLst/>
          </a:prstGeom>
          <a:solidFill>
            <a:schemeClr val="bg1"/>
          </a:solidFill>
          <a:ln w="44450" cap="sq">
            <a:solidFill>
              <a:schemeClr val="accent1"/>
            </a:solidFill>
            <a:miter/>
          </a:ln>
          <a:effectLst>
            <a:outerShdw blurRad="190500" dist="63500" dir="2700000" sx="102000" sy="102000" algn="tl"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334861" y="2195784"/>
            <a:ext cx="409032" cy="4090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2301284" y="1974025"/>
            <a:ext cx="4800011" cy="3684650"/>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000000">
                    <a:alpha val="100000"/>
                  </a:srgbClr>
                </a:solidFill>
                <a:latin typeface="Source Han Sans"/>
                <a:ea typeface="Source Han Sans"/>
                <a:cs typeface="Source Han Sans"/>
              </a:rPr>
              <a:t>std::</a:t>
            </a:r>
            <a:r>
              <a:rPr kumimoji="1" lang="en-US" altLang="zh-CN" sz="1400" dirty="0" err="1">
                <a:ln w="12700">
                  <a:noFill/>
                </a:ln>
                <a:solidFill>
                  <a:srgbClr val="000000">
                    <a:alpha val="100000"/>
                  </a:srgbClr>
                </a:solidFill>
                <a:latin typeface="Source Han Sans"/>
                <a:ea typeface="Source Han Sans"/>
                <a:cs typeface="Source Han Sans"/>
              </a:rPr>
              <a:t>format返回一个string类型的值，这意味着它可以用于多种场景，不仅仅是输出。这种灵活性使得文本处理更加方便</a:t>
            </a:r>
            <a:endParaRPr kumimoji="1" lang="zh-CN" altLang="en-US" dirty="0"/>
          </a:p>
        </p:txBody>
      </p:sp>
      <p:pic>
        <p:nvPicPr>
          <p:cNvPr id="6" name="图片 5"/>
          <p:cNvPicPr>
            <a:picLocks noChangeAspect="1"/>
          </p:cNvPicPr>
          <p:nvPr/>
        </p:nvPicPr>
        <p:blipFill>
          <a:blip r:embed="rId2">
            <a:alphaModFix/>
          </a:blip>
          <a:srcRect/>
          <a:stretch>
            <a:fillRect/>
          </a:stretch>
        </p:blipFill>
        <p:spPr>
          <a:xfrm>
            <a:off x="7413889" y="1842404"/>
            <a:ext cx="3968222" cy="3961496"/>
          </a:xfrm>
          <a:prstGeom prst="rect">
            <a:avLst/>
          </a:prstGeom>
        </p:spPr>
      </p:pic>
      <p:sp>
        <p:nvSpPr>
          <p:cNvPr id="7"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简化输出操作</a:t>
            </a:r>
            <a:endParaRPr kumimoji="1" lang="zh-CN" altLang="en-US"/>
          </a:p>
        </p:txBody>
      </p:sp>
      <p:cxnSp>
        <p:nvCxnSpPr>
          <p:cNvPr id="8"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F07D7-7998-5D50-434F-C3F5D28D9D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634676A-70B9-8251-5728-C423B95E31A0}"/>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3254074B-B1BF-613D-9F16-94617722CBD6}"/>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rPr>
              <a:t>示例</a:t>
            </a:r>
            <a:endParaRPr kumimoji="1" lang="zh-CN" altLang="en-US" sz="3200" dirty="0"/>
          </a:p>
        </p:txBody>
      </p:sp>
      <p:cxnSp>
        <p:nvCxnSpPr>
          <p:cNvPr id="7" name="标题 1">
            <a:extLst>
              <a:ext uri="{FF2B5EF4-FFF2-40B4-BE49-F238E27FC236}">
                <a16:creationId xmlns:a16="http://schemas.microsoft.com/office/drawing/2014/main" id="{D9E97030-009D-6181-98DA-556D461E47EF}"/>
              </a:ext>
            </a:extLst>
          </p:cNvPr>
          <p:cNvCxnSpPr/>
          <p:nvPr/>
        </p:nvCxnSpPr>
        <p:spPr>
          <a:xfrm>
            <a:off x="317500" y="329335"/>
            <a:ext cx="635000" cy="0"/>
          </a:xfrm>
          <a:prstGeom prst="line">
            <a:avLst/>
          </a:prstGeom>
          <a:noFill/>
          <a:ln w="101600" cap="sq">
            <a:solidFill>
              <a:schemeClr val="accent1"/>
            </a:solidFill>
            <a:miter/>
          </a:ln>
        </p:spPr>
      </p:cxnSp>
      <p:pic>
        <p:nvPicPr>
          <p:cNvPr id="9" name="图片 8">
            <a:extLst>
              <a:ext uri="{FF2B5EF4-FFF2-40B4-BE49-F238E27FC236}">
                <a16:creationId xmlns:a16="http://schemas.microsoft.com/office/drawing/2014/main" id="{FEA08309-AD92-A8A1-D80F-AC2ECF387C6E}"/>
              </a:ext>
            </a:extLst>
          </p:cNvPr>
          <p:cNvPicPr>
            <a:picLocks noChangeAspect="1"/>
          </p:cNvPicPr>
          <p:nvPr/>
        </p:nvPicPr>
        <p:blipFill>
          <a:blip r:embed="rId2"/>
          <a:stretch>
            <a:fillRect/>
          </a:stretch>
        </p:blipFill>
        <p:spPr>
          <a:xfrm>
            <a:off x="791217" y="928541"/>
            <a:ext cx="10210786" cy="5000917"/>
          </a:xfrm>
          <a:prstGeom prst="rect">
            <a:avLst/>
          </a:prstGeom>
        </p:spPr>
      </p:pic>
    </p:spTree>
    <p:extLst>
      <p:ext uri="{BB962C8B-B14F-4D97-AF65-F5344CB8AC3E}">
        <p14:creationId xmlns:p14="http://schemas.microsoft.com/office/powerpoint/2010/main" val="4233809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7"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73100" y="2584950"/>
            <a:ext cx="4924522" cy="1549270"/>
          </a:xfrm>
          <a:prstGeom prst="rect">
            <a:avLst/>
          </a:prstGeom>
          <a:noFill/>
          <a:ln>
            <a:noFill/>
          </a:ln>
          <a:effectLst/>
        </p:spPr>
        <p:txBody>
          <a:bodyPr vert="horz" wrap="square" lIns="0" tIns="0" rIns="0" bIns="0" rtlCol="0" anchor="ctr"/>
          <a:lstStyle/>
          <a:p>
            <a:pPr algn="l">
              <a:lnSpc>
                <a:spcPct val="130000"/>
              </a:lnSpc>
            </a:pPr>
            <a:r>
              <a:rPr kumimoji="1" lang="en-US" altLang="zh-CN" sz="4000">
                <a:ln w="12700">
                  <a:noFill/>
                </a:ln>
                <a:solidFill>
                  <a:srgbClr val="262626">
                    <a:alpha val="100000"/>
                  </a:srgbClr>
                </a:solidFill>
                <a:latin typeface="OPPOSans H"/>
                <a:ea typeface="OPPOSans H"/>
                <a:cs typeface="OPPOSans H"/>
              </a:rPr>
              <a:t>谢谢大家</a:t>
            </a:r>
            <a:endParaRPr kumimoji="1" lang="zh-CN" altLang="en-US"/>
          </a:p>
        </p:txBody>
      </p:sp>
      <p:sp>
        <p:nvSpPr>
          <p:cNvPr id="16" name="标题 1"/>
          <p:cNvSpPr txBox="1"/>
          <p:nvPr/>
        </p:nvSpPr>
        <p:spPr>
          <a:xfrm>
            <a:off x="645748" y="1538414"/>
            <a:ext cx="3905648" cy="738664"/>
          </a:xfrm>
          <a:prstGeom prst="rect">
            <a:avLst/>
          </a:prstGeom>
          <a:noFill/>
          <a:ln>
            <a:noFill/>
          </a:ln>
        </p:spPr>
        <p:txBody>
          <a:bodyPr vert="horz" wrap="square" lIns="0" tIns="0" rIns="0" bIns="0" rtlCol="0" anchor="t"/>
          <a:lstStyle/>
          <a:p>
            <a:pPr algn="l">
              <a:lnSpc>
                <a:spcPct val="100000"/>
              </a:lnSpc>
            </a:pPr>
            <a:r>
              <a:rPr kumimoji="1" lang="en-US" altLang="zh-CN" sz="48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2024</a:t>
            </a:r>
            <a:endParaRPr kumimoji="1" lang="zh-CN" altLang="en-US"/>
          </a:p>
        </p:txBody>
      </p:sp>
      <p:sp>
        <p:nvSpPr>
          <p:cNvPr id="17" name="标题 1"/>
          <p:cNvSpPr txBox="1"/>
          <p:nvPr/>
        </p:nvSpPr>
        <p:spPr>
          <a:xfrm>
            <a:off x="660400" y="5517078"/>
            <a:ext cx="2406638" cy="480150"/>
          </a:xfrm>
          <a:prstGeom prst="roundRect">
            <a:avLst>
              <a:gd name="adj" fmla="val 50000"/>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376688" y="5491845"/>
            <a:ext cx="2406638" cy="480150"/>
          </a:xfrm>
          <a:prstGeom prst="roundRect">
            <a:avLst>
              <a:gd name="adj" fmla="val 50000"/>
            </a:avLst>
          </a:prstGeom>
          <a:gradFill>
            <a:gsLst>
              <a:gs pos="0">
                <a:schemeClr val="accent1">
                  <a:lumMod val="60000"/>
                  <a:lumOff val="40000"/>
                </a:schemeClr>
              </a:gs>
              <a:gs pos="100000">
                <a:schemeClr val="accent1"/>
              </a:gs>
            </a:gsLst>
            <a:lin ang="2700000" scaled="0"/>
          </a:gradFill>
          <a:ln w="12700" cap="sq">
            <a:noFill/>
            <a:miter/>
          </a:ln>
          <a:effectLst>
            <a:outerShdw blurRad="50800" dist="38100" dir="2700000" algn="tl"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grpSp>
        <p:nvGrpSpPr>
          <p:cNvPr id="19" name="组合 18"/>
          <p:cNvGrpSpPr/>
          <p:nvPr/>
        </p:nvGrpSpPr>
        <p:grpSpPr>
          <a:xfrm>
            <a:off x="3512222" y="5560780"/>
            <a:ext cx="342281" cy="342281"/>
            <a:chOff x="3512222" y="5560780"/>
            <a:chExt cx="342281" cy="342281"/>
          </a:xfrm>
        </p:grpSpPr>
        <p:sp>
          <p:nvSpPr>
            <p:cNvPr id="20" name="标题 1"/>
            <p:cNvSpPr txBox="1"/>
            <p:nvPr/>
          </p:nvSpPr>
          <p:spPr>
            <a:xfrm>
              <a:off x="3512222" y="5560780"/>
              <a:ext cx="342281" cy="34228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3587192" y="5635750"/>
              <a:ext cx="192341" cy="192341"/>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grpSp>
        <p:nvGrpSpPr>
          <p:cNvPr id="22" name="组合 21"/>
          <p:cNvGrpSpPr/>
          <p:nvPr/>
        </p:nvGrpSpPr>
        <p:grpSpPr>
          <a:xfrm>
            <a:off x="795933" y="5586012"/>
            <a:ext cx="342281" cy="342281"/>
            <a:chOff x="795933" y="5586012"/>
            <a:chExt cx="342281" cy="342281"/>
          </a:xfrm>
        </p:grpSpPr>
        <p:sp>
          <p:nvSpPr>
            <p:cNvPr id="23" name="标题 1"/>
            <p:cNvSpPr txBox="1"/>
            <p:nvPr/>
          </p:nvSpPr>
          <p:spPr>
            <a:xfrm>
              <a:off x="795933" y="5586012"/>
              <a:ext cx="342281" cy="342281"/>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78293" y="5660982"/>
              <a:ext cx="177561" cy="192341"/>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grpSp>
      <p:sp>
        <p:nvSpPr>
          <p:cNvPr id="25" name="标题 1"/>
          <p:cNvSpPr txBox="1"/>
          <p:nvPr/>
        </p:nvSpPr>
        <p:spPr>
          <a:xfrm>
            <a:off x="3931130" y="5550739"/>
            <a:ext cx="1715244" cy="378886"/>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a:ea typeface="OPPOSans R"/>
                <a:cs typeface="OPPOSans R"/>
              </a:rPr>
              <a:t>时间：2024.11</a:t>
            </a:r>
            <a:endParaRPr kumimoji="1" lang="zh-CN" altLang="en-US"/>
          </a:p>
        </p:txBody>
      </p:sp>
      <p:sp>
        <p:nvSpPr>
          <p:cNvPr id="26" name="标题 1"/>
          <p:cNvSpPr txBox="1"/>
          <p:nvPr/>
        </p:nvSpPr>
        <p:spPr>
          <a:xfrm>
            <a:off x="1240796" y="5550739"/>
            <a:ext cx="1629268" cy="378886"/>
          </a:xfrm>
          <a:prstGeom prst="rect">
            <a:avLst/>
          </a:prstGeom>
          <a:noFill/>
          <a:ln>
            <a:noFill/>
          </a:ln>
        </p:spPr>
        <p:txBody>
          <a:bodyPr vert="horz" wrap="square" lIns="0" tIns="0" rIns="0" bIns="0" rtlCol="0" anchor="ctr"/>
          <a:lstStyle/>
          <a:p>
            <a:pPr algn="l">
              <a:lnSpc>
                <a:spcPct val="150000"/>
              </a:lnSpc>
            </a:pPr>
            <a:r>
              <a:rPr kumimoji="1" lang="en-US" altLang="zh-CN" sz="1800">
                <a:ln w="12700">
                  <a:noFill/>
                </a:ln>
                <a:solidFill>
                  <a:srgbClr val="FFFFFF">
                    <a:alpha val="100000"/>
                  </a:srgbClr>
                </a:solidFill>
                <a:latin typeface="OPPOSans R"/>
                <a:ea typeface="OPPOSans R"/>
                <a:cs typeface="OPPOSans R"/>
              </a:rPr>
              <a:t>汇报人：张俊杰</a:t>
            </a:r>
            <a:endParaRPr kumimoji="1" lang="zh-CN" altLang="en-US"/>
          </a:p>
        </p:txBody>
      </p:sp>
      <p:sp>
        <p:nvSpPr>
          <p:cNvPr id="27" name="标题 1"/>
          <p:cNvSpPr txBox="1"/>
          <p:nvPr/>
        </p:nvSpPr>
        <p:spPr>
          <a:xfrm>
            <a:off x="4817933" y="705295"/>
            <a:ext cx="2692298" cy="750926"/>
          </a:xfrm>
          <a:custGeom>
            <a:avLst/>
            <a:gdLst>
              <a:gd name="connsiteX0" fmla="*/ 1941372 w 2692298"/>
              <a:gd name="connsiteY0" fmla="*/ 0 h 750926"/>
              <a:gd name="connsiteX1" fmla="*/ 2316835 w 2692298"/>
              <a:gd name="connsiteY1" fmla="*/ 0 h 750926"/>
              <a:gd name="connsiteX2" fmla="*/ 2692298 w 2692298"/>
              <a:gd name="connsiteY2" fmla="*/ 375463 h 750926"/>
              <a:gd name="connsiteX3" fmla="*/ 2316835 w 2692298"/>
              <a:gd name="connsiteY3" fmla="*/ 750926 h 750926"/>
              <a:gd name="connsiteX4" fmla="*/ 1941372 w 2692298"/>
              <a:gd name="connsiteY4" fmla="*/ 750926 h 750926"/>
              <a:gd name="connsiteX5" fmla="*/ 2316835 w 2692298"/>
              <a:gd name="connsiteY5" fmla="*/ 375463 h 750926"/>
              <a:gd name="connsiteX6" fmla="*/ 1283296 w 2692298"/>
              <a:gd name="connsiteY6" fmla="*/ 0 h 750926"/>
              <a:gd name="connsiteX7" fmla="*/ 1658759 w 2692298"/>
              <a:gd name="connsiteY7" fmla="*/ 0 h 750926"/>
              <a:gd name="connsiteX8" fmla="*/ 2034222 w 2692298"/>
              <a:gd name="connsiteY8" fmla="*/ 375463 h 750926"/>
              <a:gd name="connsiteX9" fmla="*/ 1658759 w 2692298"/>
              <a:gd name="connsiteY9" fmla="*/ 750926 h 750926"/>
              <a:gd name="connsiteX10" fmla="*/ 1283296 w 2692298"/>
              <a:gd name="connsiteY10" fmla="*/ 750926 h 750926"/>
              <a:gd name="connsiteX11" fmla="*/ 1658759 w 2692298"/>
              <a:gd name="connsiteY11" fmla="*/ 375463 h 750926"/>
              <a:gd name="connsiteX12" fmla="*/ 625220 w 2692298"/>
              <a:gd name="connsiteY12" fmla="*/ 0 h 750926"/>
              <a:gd name="connsiteX13" fmla="*/ 1000683 w 2692298"/>
              <a:gd name="connsiteY13" fmla="*/ 0 h 750926"/>
              <a:gd name="connsiteX14" fmla="*/ 1376146 w 2692298"/>
              <a:gd name="connsiteY14" fmla="*/ 375463 h 750926"/>
              <a:gd name="connsiteX15" fmla="*/ 1000683 w 2692298"/>
              <a:gd name="connsiteY15" fmla="*/ 750926 h 750926"/>
              <a:gd name="connsiteX16" fmla="*/ 625220 w 2692298"/>
              <a:gd name="connsiteY16" fmla="*/ 750926 h 750926"/>
              <a:gd name="connsiteX17" fmla="*/ 1000683 w 2692298"/>
              <a:gd name="connsiteY17" fmla="*/ 375463 h 750926"/>
              <a:gd name="connsiteX18" fmla="*/ 0 w 2692298"/>
              <a:gd name="connsiteY18" fmla="*/ 0 h 750926"/>
              <a:gd name="connsiteX19" fmla="*/ 375463 w 2692298"/>
              <a:gd name="connsiteY19" fmla="*/ 0 h 750926"/>
              <a:gd name="connsiteX20" fmla="*/ 750926 w 2692298"/>
              <a:gd name="connsiteY20" fmla="*/ 375463 h 750926"/>
              <a:gd name="connsiteX21" fmla="*/ 375463 w 2692298"/>
              <a:gd name="connsiteY21" fmla="*/ 750926 h 750926"/>
              <a:gd name="connsiteX22" fmla="*/ 0 w 2692298"/>
              <a:gd name="connsiteY22" fmla="*/ 750926 h 750926"/>
              <a:gd name="connsiteX23" fmla="*/ 375463 w 2692298"/>
              <a:gd name="connsiteY23" fmla="*/ 375463 h 750926"/>
            </a:gdLst>
            <a:ahLst/>
            <a:cxnLst/>
            <a:rect l="l" t="t" r="r" b="b"/>
            <a:pathLst>
              <a:path w="2692298" h="750926">
                <a:moveTo>
                  <a:pt x="1941372" y="0"/>
                </a:moveTo>
                <a:lnTo>
                  <a:pt x="2316835" y="0"/>
                </a:lnTo>
                <a:lnTo>
                  <a:pt x="2692298" y="375463"/>
                </a:lnTo>
                <a:lnTo>
                  <a:pt x="2316835" y="750926"/>
                </a:lnTo>
                <a:lnTo>
                  <a:pt x="1941372" y="750926"/>
                </a:lnTo>
                <a:lnTo>
                  <a:pt x="2316835" y="375463"/>
                </a:lnTo>
                <a:close/>
                <a:moveTo>
                  <a:pt x="1283296" y="0"/>
                </a:moveTo>
                <a:lnTo>
                  <a:pt x="1658759" y="0"/>
                </a:lnTo>
                <a:lnTo>
                  <a:pt x="2034222" y="375463"/>
                </a:lnTo>
                <a:lnTo>
                  <a:pt x="1658759" y="750926"/>
                </a:lnTo>
                <a:lnTo>
                  <a:pt x="1283296" y="750926"/>
                </a:lnTo>
                <a:lnTo>
                  <a:pt x="1658759" y="375463"/>
                </a:lnTo>
                <a:close/>
                <a:moveTo>
                  <a:pt x="625220" y="0"/>
                </a:moveTo>
                <a:lnTo>
                  <a:pt x="1000683" y="0"/>
                </a:lnTo>
                <a:lnTo>
                  <a:pt x="1376146" y="375463"/>
                </a:lnTo>
                <a:lnTo>
                  <a:pt x="1000683" y="750926"/>
                </a:lnTo>
                <a:lnTo>
                  <a:pt x="625220" y="750926"/>
                </a:lnTo>
                <a:lnTo>
                  <a:pt x="1000683" y="375463"/>
                </a:lnTo>
                <a:close/>
                <a:moveTo>
                  <a:pt x="0" y="0"/>
                </a:moveTo>
                <a:lnTo>
                  <a:pt x="375463" y="0"/>
                </a:lnTo>
                <a:lnTo>
                  <a:pt x="750926" y="375463"/>
                </a:lnTo>
                <a:lnTo>
                  <a:pt x="375463" y="750926"/>
                </a:lnTo>
                <a:lnTo>
                  <a:pt x="0" y="750926"/>
                </a:lnTo>
                <a:lnTo>
                  <a:pt x="375463" y="375463"/>
                </a:lnTo>
                <a:close/>
              </a:path>
            </a:pathLst>
          </a:custGeom>
          <a:gradFill>
            <a:gsLst>
              <a:gs pos="0">
                <a:schemeClr val="accent1">
                  <a:lumMod val="20000"/>
                  <a:lumOff val="80000"/>
                  <a:alpha val="20000"/>
                </a:schemeClr>
              </a:gs>
              <a:gs pos="100000">
                <a:schemeClr val="accent1">
                  <a:lumMod val="40000"/>
                  <a:lumOff val="60000"/>
                  <a:alpha val="2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5602717" y="4887974"/>
            <a:ext cx="1404124" cy="391633"/>
          </a:xfrm>
          <a:custGeom>
            <a:avLst/>
            <a:gdLst>
              <a:gd name="connsiteX0" fmla="*/ 1012491 w 1404124"/>
              <a:gd name="connsiteY0" fmla="*/ 0 h 391633"/>
              <a:gd name="connsiteX1" fmla="*/ 1208308 w 1404124"/>
              <a:gd name="connsiteY1" fmla="*/ 0 h 391633"/>
              <a:gd name="connsiteX2" fmla="*/ 1404124 w 1404124"/>
              <a:gd name="connsiteY2" fmla="*/ 195817 h 391633"/>
              <a:gd name="connsiteX3" fmla="*/ 1208308 w 1404124"/>
              <a:gd name="connsiteY3" fmla="*/ 391633 h 391633"/>
              <a:gd name="connsiteX4" fmla="*/ 1012491 w 1404124"/>
              <a:gd name="connsiteY4" fmla="*/ 391633 h 391633"/>
              <a:gd name="connsiteX5" fmla="*/ 1208308 w 1404124"/>
              <a:gd name="connsiteY5" fmla="*/ 195817 h 391633"/>
              <a:gd name="connsiteX6" fmla="*/ 669282 w 1404124"/>
              <a:gd name="connsiteY6" fmla="*/ 0 h 391633"/>
              <a:gd name="connsiteX7" fmla="*/ 865099 w 1404124"/>
              <a:gd name="connsiteY7" fmla="*/ 0 h 391633"/>
              <a:gd name="connsiteX8" fmla="*/ 1060915 w 1404124"/>
              <a:gd name="connsiteY8" fmla="*/ 195817 h 391633"/>
              <a:gd name="connsiteX9" fmla="*/ 865099 w 1404124"/>
              <a:gd name="connsiteY9" fmla="*/ 391633 h 391633"/>
              <a:gd name="connsiteX10" fmla="*/ 669282 w 1404124"/>
              <a:gd name="connsiteY10" fmla="*/ 391633 h 391633"/>
              <a:gd name="connsiteX11" fmla="*/ 865099 w 1404124"/>
              <a:gd name="connsiteY11" fmla="*/ 195817 h 391633"/>
              <a:gd name="connsiteX12" fmla="*/ 326073 w 1404124"/>
              <a:gd name="connsiteY12" fmla="*/ 0 h 391633"/>
              <a:gd name="connsiteX13" fmla="*/ 521890 w 1404124"/>
              <a:gd name="connsiteY13" fmla="*/ 0 h 391633"/>
              <a:gd name="connsiteX14" fmla="*/ 717706 w 1404124"/>
              <a:gd name="connsiteY14" fmla="*/ 195817 h 391633"/>
              <a:gd name="connsiteX15" fmla="*/ 521890 w 1404124"/>
              <a:gd name="connsiteY15" fmla="*/ 391633 h 391633"/>
              <a:gd name="connsiteX16" fmla="*/ 326073 w 1404124"/>
              <a:gd name="connsiteY16" fmla="*/ 391633 h 391633"/>
              <a:gd name="connsiteX17" fmla="*/ 521890 w 1404124"/>
              <a:gd name="connsiteY17" fmla="*/ 195817 h 391633"/>
              <a:gd name="connsiteX18" fmla="*/ 0 w 1404124"/>
              <a:gd name="connsiteY18" fmla="*/ 0 h 391633"/>
              <a:gd name="connsiteX19" fmla="*/ 195817 w 1404124"/>
              <a:gd name="connsiteY19" fmla="*/ 0 h 391633"/>
              <a:gd name="connsiteX20" fmla="*/ 391633 w 1404124"/>
              <a:gd name="connsiteY20" fmla="*/ 195817 h 391633"/>
              <a:gd name="connsiteX21" fmla="*/ 195817 w 1404124"/>
              <a:gd name="connsiteY21" fmla="*/ 391633 h 391633"/>
              <a:gd name="connsiteX22" fmla="*/ 0 w 1404124"/>
              <a:gd name="connsiteY22" fmla="*/ 391633 h 391633"/>
              <a:gd name="connsiteX23" fmla="*/ 195817 w 1404124"/>
              <a:gd name="connsiteY23" fmla="*/ 195817 h 391633"/>
            </a:gdLst>
            <a:ahLst/>
            <a:cxnLst/>
            <a:rect l="l" t="t" r="r" b="b"/>
            <a:pathLst>
              <a:path w="1404124" h="391633">
                <a:moveTo>
                  <a:pt x="1012491" y="0"/>
                </a:moveTo>
                <a:lnTo>
                  <a:pt x="1208308" y="0"/>
                </a:lnTo>
                <a:lnTo>
                  <a:pt x="1404124" y="195817"/>
                </a:lnTo>
                <a:lnTo>
                  <a:pt x="1208308" y="391633"/>
                </a:lnTo>
                <a:lnTo>
                  <a:pt x="1012491" y="391633"/>
                </a:lnTo>
                <a:lnTo>
                  <a:pt x="1208308" y="195817"/>
                </a:lnTo>
                <a:close/>
                <a:moveTo>
                  <a:pt x="669282" y="0"/>
                </a:moveTo>
                <a:lnTo>
                  <a:pt x="865099" y="0"/>
                </a:lnTo>
                <a:lnTo>
                  <a:pt x="1060915" y="195817"/>
                </a:lnTo>
                <a:lnTo>
                  <a:pt x="865099" y="391633"/>
                </a:lnTo>
                <a:lnTo>
                  <a:pt x="669282" y="391633"/>
                </a:lnTo>
                <a:lnTo>
                  <a:pt x="865099" y="195817"/>
                </a:lnTo>
                <a:close/>
                <a:moveTo>
                  <a:pt x="326073" y="0"/>
                </a:moveTo>
                <a:lnTo>
                  <a:pt x="521890" y="0"/>
                </a:lnTo>
                <a:lnTo>
                  <a:pt x="717706" y="195817"/>
                </a:lnTo>
                <a:lnTo>
                  <a:pt x="521890" y="391633"/>
                </a:lnTo>
                <a:lnTo>
                  <a:pt x="326073" y="391633"/>
                </a:lnTo>
                <a:lnTo>
                  <a:pt x="521890" y="195817"/>
                </a:lnTo>
                <a:close/>
                <a:moveTo>
                  <a:pt x="0" y="0"/>
                </a:moveTo>
                <a:lnTo>
                  <a:pt x="195817" y="0"/>
                </a:lnTo>
                <a:lnTo>
                  <a:pt x="391633" y="195817"/>
                </a:lnTo>
                <a:lnTo>
                  <a:pt x="195817" y="391633"/>
                </a:lnTo>
                <a:lnTo>
                  <a:pt x="0" y="391633"/>
                </a:lnTo>
                <a:lnTo>
                  <a:pt x="195817" y="195817"/>
                </a:lnTo>
                <a:close/>
              </a:path>
            </a:pathLst>
          </a:custGeom>
          <a:gradFill>
            <a:gsLst>
              <a:gs pos="0">
                <a:schemeClr val="accent1">
                  <a:lumMod val="20000"/>
                  <a:lumOff val="80000"/>
                  <a:alpha val="20000"/>
                </a:schemeClr>
              </a:gs>
              <a:gs pos="100000">
                <a:schemeClr val="accent1">
                  <a:lumMod val="40000"/>
                  <a:lumOff val="60000"/>
                  <a:alpha val="20000"/>
                </a:schemeClr>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9" name="组合 28"/>
          <p:cNvGrpSpPr/>
          <p:nvPr/>
        </p:nvGrpSpPr>
        <p:grpSpPr>
          <a:xfrm>
            <a:off x="645747" y="4465294"/>
            <a:ext cx="6207813" cy="133008"/>
            <a:chOff x="645747" y="4465294"/>
            <a:chExt cx="6207813" cy="133008"/>
          </a:xfrm>
        </p:grpSpPr>
        <p:sp>
          <p:nvSpPr>
            <p:cNvPr id="30" name="标题 1"/>
            <p:cNvSpPr txBox="1"/>
            <p:nvPr/>
          </p:nvSpPr>
          <p:spPr>
            <a:xfrm>
              <a:off x="645747" y="44652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709424" y="45111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6"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3047" y="3178381"/>
            <a:ext cx="5335119" cy="1549270"/>
          </a:xfrm>
          <a:prstGeom prst="rect">
            <a:avLst/>
          </a:prstGeom>
          <a:noFill/>
          <a:ln>
            <a:noFill/>
          </a:ln>
        </p:spPr>
        <p:txBody>
          <a:bodyPr vert="horz" wrap="square" lIns="0" tIns="0" rIns="0" bIns="0" rtlCol="0" anchor="t"/>
          <a:lstStyle/>
          <a:p>
            <a:pPr algn="l">
              <a:lnSpc>
                <a:spcPct val="130000"/>
              </a:lnSpc>
            </a:pPr>
            <a:r>
              <a:rPr kumimoji="1" lang="en-US" altLang="zh-CN" sz="4000">
                <a:ln w="12700">
                  <a:noFill/>
                </a:ln>
                <a:gradFill>
                  <a:gsLst>
                    <a:gs pos="0">
                      <a:srgbClr val="E8480E">
                        <a:alpha val="100000"/>
                      </a:srgbClr>
                    </a:gs>
                    <a:gs pos="100000">
                      <a:srgbClr val="E8480E">
                        <a:alpha val="100000"/>
                      </a:srgbClr>
                    </a:gs>
                  </a:gsLst>
                  <a:lin ang="2700000" scaled="0"/>
                </a:gradFill>
                <a:latin typeface="OPPOSans H"/>
                <a:ea typeface="OPPOSans H"/>
                <a:cs typeface="OPPOSans H"/>
              </a:rPr>
              <a:t>基于范围的for循环（C++11）</a:t>
            </a:r>
            <a:endParaRPr kumimoji="1" lang="zh-CN" altLang="en-US"/>
          </a:p>
        </p:txBody>
      </p:sp>
      <p:sp>
        <p:nvSpPr>
          <p:cNvPr id="16" name="标题 1"/>
          <p:cNvSpPr txBox="1"/>
          <p:nvPr/>
        </p:nvSpPr>
        <p:spPr>
          <a:xfrm>
            <a:off x="658447" y="588399"/>
            <a:ext cx="3905648" cy="2434087"/>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01</a:t>
            </a:r>
            <a:endParaRPr kumimoji="1" lang="zh-CN" altLang="en-US"/>
          </a:p>
        </p:txBody>
      </p:sp>
      <p:grpSp>
        <p:nvGrpSpPr>
          <p:cNvPr id="17" name="组合 16"/>
          <p:cNvGrpSpPr/>
          <p:nvPr/>
        </p:nvGrpSpPr>
        <p:grpSpPr>
          <a:xfrm>
            <a:off x="658447" y="4808194"/>
            <a:ext cx="6207813" cy="133008"/>
            <a:chOff x="658447" y="4808194"/>
            <a:chExt cx="6207813" cy="133008"/>
          </a:xfrm>
        </p:grpSpPr>
        <p:sp>
          <p:nvSpPr>
            <p:cNvPr id="18" name="标题 1"/>
            <p:cNvSpPr txBox="1"/>
            <p:nvPr/>
          </p:nvSpPr>
          <p:spPr>
            <a:xfrm>
              <a:off x="658447" y="48081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22124" y="48540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8000000">
            <a:off x="777847" y="1772837"/>
            <a:ext cx="654342" cy="640800"/>
          </a:xfrm>
          <a:prstGeom prst="rect">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375904" y="1420599"/>
            <a:ext cx="3276600" cy="6156960"/>
          </a:xfrm>
          <a:prstGeom prst="roundRect">
            <a:avLst>
              <a:gd name="adj" fmla="val 15272"/>
            </a:avLst>
          </a:prstGeom>
          <a:solidFill>
            <a:schemeClr val="bg1"/>
          </a:solidFill>
          <a:ln w="12700" cap="sq">
            <a:noFill/>
            <a:miter/>
          </a:ln>
          <a:effectLst>
            <a:outerShdw blurRad="304800" dist="38100" dir="2700000" algn="tl" rotWithShape="0">
              <a:srgbClr val="000000">
                <a:alpha val="25000"/>
              </a:srgbClr>
            </a:outerShdw>
          </a:effectLst>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2">
            <a:alphaModFix/>
          </a:blip>
          <a:srcRect l="43541" t="7284" r="13401" b="15793"/>
          <a:stretch>
            <a:fillRect/>
          </a:stretch>
        </p:blipFill>
        <p:spPr>
          <a:xfrm>
            <a:off x="8513065" y="1573000"/>
            <a:ext cx="3002279" cy="4921013"/>
          </a:xfrm>
          <a:custGeom>
            <a:avLst/>
            <a:gdLst/>
            <a:ahLst/>
            <a:cxnLst/>
            <a:rect l="l" t="t" r="r" b="b"/>
            <a:pathLst>
              <a:path w="2997200" h="4914900">
                <a:moveTo>
                  <a:pt x="458507" y="0"/>
                </a:moveTo>
                <a:lnTo>
                  <a:pt x="2543771" y="0"/>
                </a:lnTo>
                <a:cubicBezTo>
                  <a:pt x="2796998" y="0"/>
                  <a:pt x="3002279" y="205281"/>
                  <a:pt x="3002279" y="458508"/>
                </a:cubicBezTo>
                <a:lnTo>
                  <a:pt x="3002279" y="4921013"/>
                </a:lnTo>
                <a:lnTo>
                  <a:pt x="0" y="4921013"/>
                </a:lnTo>
                <a:lnTo>
                  <a:pt x="0" y="458508"/>
                </a:lnTo>
                <a:cubicBezTo>
                  <a:pt x="0" y="205281"/>
                  <a:pt x="205280" y="0"/>
                  <a:pt x="458507" y="0"/>
                </a:cubicBezTo>
                <a:close/>
              </a:path>
            </a:pathLst>
          </a:custGeom>
          <a:noFill/>
          <a:ln>
            <a:noFill/>
          </a:ln>
        </p:spPr>
      </p:pic>
      <p:sp>
        <p:nvSpPr>
          <p:cNvPr id="6" name="标题 1"/>
          <p:cNvSpPr txBox="1"/>
          <p:nvPr/>
        </p:nvSpPr>
        <p:spPr>
          <a:xfrm>
            <a:off x="8509508" y="1557759"/>
            <a:ext cx="3009392" cy="6019800"/>
          </a:xfrm>
          <a:prstGeom prst="roundRect">
            <a:avLst>
              <a:gd name="adj" fmla="val 15272"/>
            </a:avLst>
          </a:prstGeom>
          <a:solidFill>
            <a:schemeClr val="tx1">
              <a:lumMod val="85000"/>
              <a:lumOff val="15000"/>
              <a:alpha val="3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75518" y="1837431"/>
            <a:ext cx="8140176" cy="2829770"/>
          </a:xfrm>
          <a:prstGeom prst="rect">
            <a:avLst/>
          </a:prstGeom>
          <a:solidFill>
            <a:schemeClr val="bg1"/>
          </a:solidFill>
          <a:ln w="12700" cap="sq">
            <a:noFill/>
            <a:miter/>
          </a:ln>
          <a:effectLst>
            <a:outerShdw blurRad="1651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7580507" y="3258800"/>
            <a:ext cx="1080970" cy="117096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alpha val="10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5400000">
            <a:off x="8739932" y="3161690"/>
            <a:ext cx="389216" cy="249454"/>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203393" y="1549560"/>
            <a:ext cx="1621623" cy="194198"/>
          </a:xfrm>
          <a:custGeom>
            <a:avLst/>
            <a:gdLst>
              <a:gd name="connsiteX0" fmla="*/ 0 w 1621623"/>
              <a:gd name="connsiteY0" fmla="*/ 0 h 194198"/>
              <a:gd name="connsiteX1" fmla="*/ 1621623 w 1621623"/>
              <a:gd name="connsiteY1" fmla="*/ 0 h 194198"/>
              <a:gd name="connsiteX2" fmla="*/ 1615820 w 1621623"/>
              <a:gd name="connsiteY2" fmla="*/ 18693 h 194198"/>
              <a:gd name="connsiteX3" fmla="*/ 1351044 w 1621623"/>
              <a:gd name="connsiteY3" fmla="*/ 194198 h 194198"/>
              <a:gd name="connsiteX4" fmla="*/ 270578 w 1621623"/>
              <a:gd name="connsiteY4" fmla="*/ 194197 h 194198"/>
              <a:gd name="connsiteX5" fmla="*/ 5802 w 1621623"/>
              <a:gd name="connsiteY5" fmla="*/ 18692 h 194198"/>
              <a:gd name="connsiteX6" fmla="*/ 0 w 1621623"/>
              <a:gd name="connsiteY6" fmla="*/ 0 h 194198"/>
            </a:gdLst>
            <a:ahLst/>
            <a:cxnLst/>
            <a:rect l="l" t="t" r="r" b="b"/>
            <a:pathLst>
              <a:path w="1621623" h="194198">
                <a:moveTo>
                  <a:pt x="0" y="0"/>
                </a:moveTo>
                <a:lnTo>
                  <a:pt x="1621623" y="0"/>
                </a:lnTo>
                <a:lnTo>
                  <a:pt x="1615820" y="18693"/>
                </a:lnTo>
                <a:cubicBezTo>
                  <a:pt x="1572197" y="121830"/>
                  <a:pt x="1470071" y="194198"/>
                  <a:pt x="1351044" y="194198"/>
                </a:cubicBezTo>
                <a:lnTo>
                  <a:pt x="270578" y="194197"/>
                </a:lnTo>
                <a:cubicBezTo>
                  <a:pt x="151551" y="194197"/>
                  <a:pt x="49426" y="121829"/>
                  <a:pt x="5802" y="18692"/>
                </a:cubicBezTo>
                <a:lnTo>
                  <a:pt x="0" y="0"/>
                </a:ln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54125" t="18736" r="5521" b="8873"/>
          <a:stretch>
            <a:fillRect/>
          </a:stretch>
        </p:blipFill>
        <p:spPr>
          <a:xfrm>
            <a:off x="775806" y="1837431"/>
            <a:ext cx="8139600" cy="1268951"/>
          </a:xfrm>
          <a:custGeom>
            <a:avLst/>
            <a:gdLst/>
            <a:ahLst/>
            <a:cxnLst/>
            <a:rect l="l" t="t" r="r" b="b"/>
            <a:pathLst>
              <a:path w="8140700" h="1270000">
                <a:moveTo>
                  <a:pt x="0" y="0"/>
                </a:moveTo>
                <a:lnTo>
                  <a:pt x="8139600" y="0"/>
                </a:lnTo>
                <a:lnTo>
                  <a:pt x="8139600" y="1268951"/>
                </a:lnTo>
                <a:lnTo>
                  <a:pt x="0" y="1268951"/>
                </a:lnTo>
                <a:lnTo>
                  <a:pt x="0" y="0"/>
                </a:lnTo>
                <a:close/>
              </a:path>
            </a:pathLst>
          </a:custGeom>
          <a:noFill/>
          <a:ln>
            <a:noFill/>
          </a:ln>
        </p:spPr>
      </p:pic>
      <p:sp>
        <p:nvSpPr>
          <p:cNvPr id="12" name="标题 1"/>
          <p:cNvSpPr txBox="1"/>
          <p:nvPr/>
        </p:nvSpPr>
        <p:spPr>
          <a:xfrm>
            <a:off x="984565" y="1563472"/>
            <a:ext cx="929640" cy="64008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60400" y="1563112"/>
            <a:ext cx="758505" cy="6408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1047522" y="1697548"/>
            <a:ext cx="660944" cy="307777"/>
          </a:xfrm>
          <a:prstGeom prst="rect">
            <a:avLst/>
          </a:prstGeom>
          <a:noFill/>
          <a:ln>
            <a:noFill/>
          </a:ln>
        </p:spPr>
        <p:txBody>
          <a:bodyPr vert="horz" wrap="square" lIns="0" tIns="0" rIns="0" bIns="0" rtlCol="0" anchor="t"/>
          <a:lstStyle/>
          <a:p>
            <a:pPr algn="l">
              <a:lnSpc>
                <a:spcPct val="10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15" name="标题 1"/>
          <p:cNvSpPr txBox="1"/>
          <p:nvPr/>
        </p:nvSpPr>
        <p:spPr>
          <a:xfrm>
            <a:off x="936792" y="3248660"/>
            <a:ext cx="7800808" cy="129662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基于范围的for循环提供了一种更简洁的方式来遍历容器，相较于传统的for循环，它减少了代码量，提高了代码的可读性。例如，在处理容器中的元素时，开发者无需手动管理索引，循环结构更加直观。</a:t>
            </a:r>
            <a:endParaRPr kumimoji="1" lang="zh-CN" altLang="en-US"/>
          </a:p>
        </p:txBody>
      </p:sp>
      <p:sp>
        <p:nvSpPr>
          <p:cNvPr id="16"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dirty="0" err="1">
                <a:ln w="12700">
                  <a:noFill/>
                </a:ln>
                <a:solidFill>
                  <a:srgbClr val="262626">
                    <a:alpha val="100000"/>
                  </a:srgbClr>
                </a:solidFill>
                <a:latin typeface="Source Han Sans CN Bold"/>
                <a:ea typeface="Source Han Sans CN Bold"/>
                <a:cs typeface="Source Han Sans CN Bold"/>
              </a:rPr>
              <a:t>代码简洁性提升</a:t>
            </a:r>
            <a:endParaRPr kumimoji="1" lang="zh-CN" altLang="en-US" dirty="0"/>
          </a:p>
        </p:txBody>
      </p:sp>
      <p:cxnSp>
        <p:nvCxnSpPr>
          <p:cNvPr id="17"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804160"/>
            <a:ext cx="5439458" cy="251714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该特性支持值访问和引用访问，使得对容器元素的操作更加灵活。值访问允许对元素的副本进行操作，而引用访问则允许直接修改原始元素，这为不同的使用场景提供了便利。</a:t>
            </a:r>
            <a:endParaRPr kumimoji="1" lang="zh-CN" altLang="en-US"/>
          </a:p>
        </p:txBody>
      </p:sp>
      <p:sp>
        <p:nvSpPr>
          <p:cNvPr id="4" name="标题 1"/>
          <p:cNvSpPr txBox="1"/>
          <p:nvPr/>
        </p:nvSpPr>
        <p:spPr>
          <a:xfrm>
            <a:off x="6824039" y="1603801"/>
            <a:ext cx="3794760" cy="3794760"/>
          </a:xfrm>
          <a:prstGeom prst="ellipse">
            <a:avLst/>
          </a:prstGeom>
          <a:gradFill>
            <a:gsLst>
              <a:gs pos="0">
                <a:schemeClr val="accent2"/>
              </a:gs>
              <a:gs pos="82000">
                <a:schemeClr val="accent2">
                  <a:lumMod val="20000"/>
                  <a:lumOff val="80000"/>
                </a:schemeClr>
              </a:gs>
            </a:gsLst>
            <a:lin ang="36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997145" y="1677493"/>
            <a:ext cx="3794760" cy="379476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32468" t="3257" r="21491" b="14591"/>
          <a:stretch>
            <a:fillRect/>
          </a:stretch>
        </p:blipFill>
        <p:spPr>
          <a:xfrm>
            <a:off x="7212949" y="1854779"/>
            <a:ext cx="3471826" cy="3471826"/>
          </a:xfrm>
          <a:custGeom>
            <a:avLst/>
            <a:gdLst/>
            <a:ahLst/>
            <a:cxnLst/>
            <a:rect l="l" t="t" r="r" b="b"/>
            <a:pathLst>
              <a:path w="3471826" h="3471826">
                <a:moveTo>
                  <a:pt x="1735913" y="0"/>
                </a:moveTo>
                <a:cubicBezTo>
                  <a:pt x="2694631" y="0"/>
                  <a:pt x="3471826" y="777195"/>
                  <a:pt x="3471826" y="1735913"/>
                </a:cubicBezTo>
                <a:cubicBezTo>
                  <a:pt x="3471826" y="2694631"/>
                  <a:pt x="2694631" y="3471826"/>
                  <a:pt x="1735913" y="3471826"/>
                </a:cubicBezTo>
                <a:cubicBezTo>
                  <a:pt x="777195" y="3471826"/>
                  <a:pt x="0" y="2694631"/>
                  <a:pt x="0" y="1735913"/>
                </a:cubicBezTo>
                <a:cubicBezTo>
                  <a:pt x="0" y="777195"/>
                  <a:pt x="777195" y="0"/>
                  <a:pt x="1735913" y="0"/>
                </a:cubicBezTo>
                <a:close/>
              </a:path>
            </a:pathLst>
          </a:custGeom>
          <a:noFill/>
          <a:ln>
            <a:noFill/>
          </a:ln>
        </p:spPr>
      </p:pic>
      <p:sp>
        <p:nvSpPr>
          <p:cNvPr id="7" name="标题 1"/>
          <p:cNvSpPr txBox="1"/>
          <p:nvPr/>
        </p:nvSpPr>
        <p:spPr>
          <a:xfrm>
            <a:off x="9724140" y="4424713"/>
            <a:ext cx="981404" cy="981404"/>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037884" y="4731407"/>
            <a:ext cx="353916" cy="36801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0286733" y="3336851"/>
            <a:ext cx="723740" cy="72374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510024" y="3573084"/>
            <a:ext cx="277158" cy="251275"/>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759454" y="4936859"/>
            <a:ext cx="723740" cy="72374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82745" y="5168116"/>
            <a:ext cx="277158" cy="261227"/>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660400" y="2538586"/>
            <a:ext cx="558800" cy="11176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en-US" altLang="zh-CN" sz="3200">
                <a:ln w="12700">
                  <a:noFill/>
                </a:ln>
                <a:solidFill>
                  <a:srgbClr val="262626">
                    <a:alpha val="100000"/>
                  </a:srgbClr>
                </a:solidFill>
                <a:latin typeface="Source Han Sans CN Bold"/>
                <a:ea typeface="Source Han Sans CN Bold"/>
                <a:cs typeface="Source Han Sans CN Bold"/>
              </a:rPr>
              <a:t>值访问与引用</a:t>
            </a:r>
            <a:endParaRPr kumimoji="1" lang="zh-CN" altLang="en-US"/>
          </a:p>
        </p:txBody>
      </p:sp>
      <p:cxnSp>
        <p:nvCxnSpPr>
          <p:cNvPr id="15" name="标题 1"/>
          <p:cNvCxnSpPr/>
          <p:nvPr/>
        </p:nvCxnSpPr>
        <p:spPr>
          <a:xfrm>
            <a:off x="317500" y="329335"/>
            <a:ext cx="635000" cy="0"/>
          </a:xfrm>
          <a:prstGeom prst="line">
            <a:avLst/>
          </a:prstGeom>
          <a:noFill/>
          <a:ln w="101600" cap="sq">
            <a:solidFill>
              <a:schemeClr val="accent1"/>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0DB1F-CC1F-C77E-E02A-7CA1D2B8409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0F401D-A19C-F27D-AEB6-DB73B7DFA4D3}"/>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EE699D32-61AD-0CD3-F268-C3A90138ECAC}"/>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cs typeface="Source Han Sans CN Bold"/>
              </a:rPr>
              <a:t>可读性</a:t>
            </a:r>
            <a:endParaRPr kumimoji="1" lang="zh-CN" altLang="en-US" sz="3200" dirty="0"/>
          </a:p>
        </p:txBody>
      </p:sp>
      <p:cxnSp>
        <p:nvCxnSpPr>
          <p:cNvPr id="7" name="标题 1">
            <a:extLst>
              <a:ext uri="{FF2B5EF4-FFF2-40B4-BE49-F238E27FC236}">
                <a16:creationId xmlns:a16="http://schemas.microsoft.com/office/drawing/2014/main" id="{8D758DED-7F3B-55E8-78E2-192D6311E125}"/>
              </a:ext>
            </a:extLst>
          </p:cNvPr>
          <p:cNvCxnSpPr/>
          <p:nvPr/>
        </p:nvCxnSpPr>
        <p:spPr>
          <a:xfrm>
            <a:off x="317500" y="329335"/>
            <a:ext cx="635000" cy="0"/>
          </a:xfrm>
          <a:prstGeom prst="line">
            <a:avLst/>
          </a:prstGeom>
          <a:noFill/>
          <a:ln w="101600" cap="sq">
            <a:solidFill>
              <a:schemeClr val="accent1"/>
            </a:solidFill>
            <a:miter/>
          </a:ln>
        </p:spPr>
      </p:cxnSp>
      <p:pic>
        <p:nvPicPr>
          <p:cNvPr id="4" name="图片 3">
            <a:extLst>
              <a:ext uri="{FF2B5EF4-FFF2-40B4-BE49-F238E27FC236}">
                <a16:creationId xmlns:a16="http://schemas.microsoft.com/office/drawing/2014/main" id="{B39E486B-55A6-5A81-B37D-D14DE2456182}"/>
              </a:ext>
            </a:extLst>
          </p:cNvPr>
          <p:cNvPicPr>
            <a:picLocks noChangeAspect="1"/>
          </p:cNvPicPr>
          <p:nvPr/>
        </p:nvPicPr>
        <p:blipFill>
          <a:blip r:embed="rId2"/>
          <a:stretch>
            <a:fillRect/>
          </a:stretch>
        </p:blipFill>
        <p:spPr>
          <a:xfrm>
            <a:off x="2266032" y="1396772"/>
            <a:ext cx="7659936" cy="4064455"/>
          </a:xfrm>
          <a:prstGeom prst="rect">
            <a:avLst/>
          </a:prstGeom>
        </p:spPr>
      </p:pic>
    </p:spTree>
    <p:extLst>
      <p:ext uri="{BB962C8B-B14F-4D97-AF65-F5344CB8AC3E}">
        <p14:creationId xmlns:p14="http://schemas.microsoft.com/office/powerpoint/2010/main" val="2815822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30F2-8975-7BC7-DEF4-1A06E8738CC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5FDB75A-CE98-55AE-BFA7-C3D633D379B6}"/>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6A45CE3E-C751-F913-5806-53EAB74BA0E1}"/>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cs typeface="Source Han Sans CN Bold"/>
              </a:rPr>
              <a:t>值访问</a:t>
            </a:r>
            <a:endParaRPr kumimoji="1" lang="zh-CN" altLang="en-US" sz="3200" dirty="0"/>
          </a:p>
        </p:txBody>
      </p:sp>
      <p:cxnSp>
        <p:nvCxnSpPr>
          <p:cNvPr id="7" name="标题 1">
            <a:extLst>
              <a:ext uri="{FF2B5EF4-FFF2-40B4-BE49-F238E27FC236}">
                <a16:creationId xmlns:a16="http://schemas.microsoft.com/office/drawing/2014/main" id="{D6A626A0-72C0-788A-0896-F8717D566916}"/>
              </a:ext>
            </a:extLst>
          </p:cNvPr>
          <p:cNvCxnSpPr/>
          <p:nvPr/>
        </p:nvCxnSpPr>
        <p:spPr>
          <a:xfrm>
            <a:off x="317500" y="329335"/>
            <a:ext cx="635000" cy="0"/>
          </a:xfrm>
          <a:prstGeom prst="line">
            <a:avLst/>
          </a:prstGeom>
          <a:noFill/>
          <a:ln w="101600" cap="sq">
            <a:solidFill>
              <a:schemeClr val="accent1"/>
            </a:solidFill>
            <a:miter/>
          </a:ln>
        </p:spPr>
      </p:cxnSp>
      <p:pic>
        <p:nvPicPr>
          <p:cNvPr id="9" name="图片 8">
            <a:extLst>
              <a:ext uri="{FF2B5EF4-FFF2-40B4-BE49-F238E27FC236}">
                <a16:creationId xmlns:a16="http://schemas.microsoft.com/office/drawing/2014/main" id="{5F8516C2-D017-E6B7-4E7E-41A927D43C7B}"/>
              </a:ext>
            </a:extLst>
          </p:cNvPr>
          <p:cNvPicPr>
            <a:picLocks noChangeAspect="1"/>
          </p:cNvPicPr>
          <p:nvPr/>
        </p:nvPicPr>
        <p:blipFill>
          <a:blip r:embed="rId2"/>
          <a:stretch>
            <a:fillRect/>
          </a:stretch>
        </p:blipFill>
        <p:spPr>
          <a:xfrm>
            <a:off x="317500" y="2423951"/>
            <a:ext cx="2917478" cy="2942099"/>
          </a:xfrm>
          <a:prstGeom prst="rect">
            <a:avLst/>
          </a:prstGeom>
        </p:spPr>
      </p:pic>
      <p:pic>
        <p:nvPicPr>
          <p:cNvPr id="11" name="图片 10">
            <a:extLst>
              <a:ext uri="{FF2B5EF4-FFF2-40B4-BE49-F238E27FC236}">
                <a16:creationId xmlns:a16="http://schemas.microsoft.com/office/drawing/2014/main" id="{2E8CA0FA-3565-3BC7-1BBC-04FDD9E6BBA9}"/>
              </a:ext>
            </a:extLst>
          </p:cNvPr>
          <p:cNvPicPr>
            <a:picLocks noChangeAspect="1"/>
          </p:cNvPicPr>
          <p:nvPr/>
        </p:nvPicPr>
        <p:blipFill>
          <a:blip r:embed="rId3"/>
          <a:stretch>
            <a:fillRect/>
          </a:stretch>
        </p:blipFill>
        <p:spPr>
          <a:xfrm>
            <a:off x="5037932" y="1217660"/>
            <a:ext cx="5993591" cy="5354680"/>
          </a:xfrm>
          <a:prstGeom prst="rect">
            <a:avLst/>
          </a:prstGeom>
        </p:spPr>
      </p:pic>
    </p:spTree>
    <p:extLst>
      <p:ext uri="{BB962C8B-B14F-4D97-AF65-F5344CB8AC3E}">
        <p14:creationId xmlns:p14="http://schemas.microsoft.com/office/powerpoint/2010/main" val="139191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F2B4-FED3-C106-7DE7-E193E9E9CA5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C1D1392-F17B-7C52-7E6B-B01479AD6C33}"/>
              </a:ext>
            </a:extLst>
          </p:cNvPr>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a:extLst>
              <a:ext uri="{FF2B5EF4-FFF2-40B4-BE49-F238E27FC236}">
                <a16:creationId xmlns:a16="http://schemas.microsoft.com/office/drawing/2014/main" id="{00363F0B-4491-5B15-60A5-E0BA50066B7E}"/>
              </a:ext>
            </a:extLst>
          </p:cNvPr>
          <p:cNvSpPr txBox="1"/>
          <p:nvPr/>
        </p:nvSpPr>
        <p:spPr>
          <a:xfrm>
            <a:off x="317500" y="500002"/>
            <a:ext cx="11158220" cy="432000"/>
          </a:xfrm>
          <a:prstGeom prst="rect">
            <a:avLst/>
          </a:prstGeom>
          <a:noFill/>
          <a:ln>
            <a:noFill/>
          </a:ln>
        </p:spPr>
        <p:txBody>
          <a:bodyPr vert="horz" wrap="square" lIns="0" tIns="0" rIns="0" bIns="0" rtlCol="0" anchor="ctr"/>
          <a:lstStyle/>
          <a:p>
            <a:pPr algn="l">
              <a:lnSpc>
                <a:spcPct val="120000"/>
              </a:lnSpc>
            </a:pPr>
            <a:r>
              <a:rPr kumimoji="1" lang="zh-CN" altLang="en-US" sz="3200" dirty="0">
                <a:ln w="12700">
                  <a:noFill/>
                </a:ln>
                <a:solidFill>
                  <a:srgbClr val="262626">
                    <a:alpha val="100000"/>
                  </a:srgbClr>
                </a:solidFill>
                <a:latin typeface="Source Han Sans CN Bold"/>
                <a:ea typeface="Source Han Sans CN Bold"/>
                <a:cs typeface="Source Han Sans CN Bold"/>
              </a:rPr>
              <a:t>使用示例</a:t>
            </a:r>
            <a:endParaRPr kumimoji="1" lang="zh-CN" altLang="en-US" sz="3200" dirty="0"/>
          </a:p>
        </p:txBody>
      </p:sp>
      <p:cxnSp>
        <p:nvCxnSpPr>
          <p:cNvPr id="7" name="标题 1">
            <a:extLst>
              <a:ext uri="{FF2B5EF4-FFF2-40B4-BE49-F238E27FC236}">
                <a16:creationId xmlns:a16="http://schemas.microsoft.com/office/drawing/2014/main" id="{5010A86C-CD3F-EC49-23C3-E1D7D14828C6}"/>
              </a:ext>
            </a:extLst>
          </p:cNvPr>
          <p:cNvCxnSpPr/>
          <p:nvPr/>
        </p:nvCxnSpPr>
        <p:spPr>
          <a:xfrm>
            <a:off x="317500" y="329335"/>
            <a:ext cx="635000" cy="0"/>
          </a:xfrm>
          <a:prstGeom prst="line">
            <a:avLst/>
          </a:prstGeom>
          <a:noFill/>
          <a:ln w="101600" cap="sq">
            <a:solidFill>
              <a:schemeClr val="accent1"/>
            </a:solidFill>
            <a:miter/>
          </a:ln>
        </p:spPr>
      </p:cxnSp>
      <p:pic>
        <p:nvPicPr>
          <p:cNvPr id="4" name="图片 3">
            <a:extLst>
              <a:ext uri="{FF2B5EF4-FFF2-40B4-BE49-F238E27FC236}">
                <a16:creationId xmlns:a16="http://schemas.microsoft.com/office/drawing/2014/main" id="{AE758019-337E-52DD-BA78-8D9D4E6D5DBB}"/>
              </a:ext>
            </a:extLst>
          </p:cNvPr>
          <p:cNvPicPr>
            <a:picLocks noChangeAspect="1"/>
          </p:cNvPicPr>
          <p:nvPr/>
        </p:nvPicPr>
        <p:blipFill>
          <a:blip r:embed="rId2"/>
          <a:stretch>
            <a:fillRect/>
          </a:stretch>
        </p:blipFill>
        <p:spPr>
          <a:xfrm>
            <a:off x="3275371" y="0"/>
            <a:ext cx="5641258" cy="6858000"/>
          </a:xfrm>
          <a:prstGeom prst="rect">
            <a:avLst/>
          </a:prstGeom>
        </p:spPr>
      </p:pic>
    </p:spTree>
    <p:extLst>
      <p:ext uri="{BB962C8B-B14F-4D97-AF65-F5344CB8AC3E}">
        <p14:creationId xmlns:p14="http://schemas.microsoft.com/office/powerpoint/2010/main" val="4114186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990791"/>
            <a:ext cx="12192000" cy="4867209"/>
          </a:xfrm>
          <a:custGeom>
            <a:avLst/>
            <a:gdLst>
              <a:gd name="connsiteX0" fmla="*/ 9804435 w 12192000"/>
              <a:gd name="connsiteY0" fmla="*/ 1373 h 4867209"/>
              <a:gd name="connsiteX1" fmla="*/ 12192000 w 12192000"/>
              <a:gd name="connsiteY1" fmla="*/ 820733 h 4867209"/>
              <a:gd name="connsiteX2" fmla="*/ 12192000 w 12192000"/>
              <a:gd name="connsiteY2" fmla="*/ 4867209 h 4867209"/>
              <a:gd name="connsiteX3" fmla="*/ 0 w 12192000"/>
              <a:gd name="connsiteY3" fmla="*/ 4867209 h 4867209"/>
              <a:gd name="connsiteX4" fmla="*/ 0 w 12192000"/>
              <a:gd name="connsiteY4" fmla="*/ 820733 h 4867209"/>
              <a:gd name="connsiteX5" fmla="*/ 3438144 w 12192000"/>
              <a:gd name="connsiteY5" fmla="*/ 813870 h 4867209"/>
              <a:gd name="connsiteX6" fmla="*/ 7995514 w 12192000"/>
              <a:gd name="connsiteY6" fmla="*/ 515852 h 4867209"/>
              <a:gd name="connsiteX7" fmla="*/ 9804435 w 12192000"/>
              <a:gd name="connsiteY7" fmla="*/ 1373 h 4867209"/>
            </a:gdLst>
            <a:ahLst/>
            <a:cxnLst/>
            <a:rect l="l" t="t" r="r" b="b"/>
            <a:pathLst>
              <a:path w="12192000" h="4867209">
                <a:moveTo>
                  <a:pt x="9804435" y="1373"/>
                </a:moveTo>
                <a:cubicBezTo>
                  <a:pt x="10769736" y="24294"/>
                  <a:pt x="11798351" y="332716"/>
                  <a:pt x="12192000" y="820733"/>
                </a:cubicBezTo>
                <a:lnTo>
                  <a:pt x="12192000" y="4867209"/>
                </a:lnTo>
                <a:lnTo>
                  <a:pt x="0" y="4867209"/>
                </a:lnTo>
                <a:lnTo>
                  <a:pt x="0" y="820733"/>
                </a:lnTo>
                <a:cubicBezTo>
                  <a:pt x="573024" y="2654"/>
                  <a:pt x="2633472" y="102647"/>
                  <a:pt x="3438144" y="813870"/>
                </a:cubicBezTo>
                <a:cubicBezTo>
                  <a:pt x="4242816" y="1525094"/>
                  <a:pt x="7205472" y="1378536"/>
                  <a:pt x="7995514" y="515852"/>
                </a:cubicBezTo>
                <a:cubicBezTo>
                  <a:pt x="8341157" y="138429"/>
                  <a:pt x="9053646" y="-16455"/>
                  <a:pt x="9804435" y="1373"/>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2192000" cy="2516287"/>
          </a:xfrm>
          <a:custGeom>
            <a:avLst/>
            <a:gdLst>
              <a:gd name="connsiteX0" fmla="*/ 0 w 12192000"/>
              <a:gd name="connsiteY0" fmla="*/ 0 h 2516287"/>
              <a:gd name="connsiteX1" fmla="*/ 12192000 w 12192000"/>
              <a:gd name="connsiteY1" fmla="*/ 0 h 2516287"/>
              <a:gd name="connsiteX2" fmla="*/ 12192000 w 12192000"/>
              <a:gd name="connsiteY2" fmla="*/ 2070220 h 2516287"/>
              <a:gd name="connsiteX3" fmla="*/ 7995514 w 12192000"/>
              <a:gd name="connsiteY3" fmla="*/ 1765339 h 2516287"/>
              <a:gd name="connsiteX4" fmla="*/ 3438144 w 12192000"/>
              <a:gd name="connsiteY4" fmla="*/ 2063357 h 2516287"/>
              <a:gd name="connsiteX5" fmla="*/ 0 w 12192000"/>
              <a:gd name="connsiteY5" fmla="*/ 2070220 h 2516287"/>
            </a:gdLst>
            <a:ahLst/>
            <a:cxnLst/>
            <a:rect l="l" t="t" r="r" b="b"/>
            <a:pathLst>
              <a:path w="12192000" h="2516287">
                <a:moveTo>
                  <a:pt x="0" y="0"/>
                </a:moveTo>
                <a:lnTo>
                  <a:pt x="12192000" y="0"/>
                </a:lnTo>
                <a:lnTo>
                  <a:pt x="12192000" y="2070220"/>
                </a:lnTo>
                <a:cubicBezTo>
                  <a:pt x="11492179" y="1202635"/>
                  <a:pt x="8785555" y="902656"/>
                  <a:pt x="7995514" y="1765339"/>
                </a:cubicBezTo>
                <a:cubicBezTo>
                  <a:pt x="7205472" y="2628023"/>
                  <a:pt x="4242816" y="2774581"/>
                  <a:pt x="3438144" y="2063357"/>
                </a:cubicBezTo>
                <a:cubicBezTo>
                  <a:pt x="2633472" y="1352134"/>
                  <a:pt x="573024" y="1252141"/>
                  <a:pt x="0" y="2070220"/>
                </a:cubicBezTo>
                <a:close/>
              </a:path>
            </a:pathLst>
          </a:cu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l="3956" t="13514" r="1479" b="13514"/>
          <a:stretch>
            <a:fillRect/>
          </a:stretch>
        </p:blipFill>
        <p:spPr>
          <a:xfrm>
            <a:off x="311217" y="372979"/>
            <a:ext cx="11880783" cy="6112042"/>
          </a:xfrm>
          <a:custGeom>
            <a:avLst/>
            <a:gdLst>
              <a:gd name="connsiteX0" fmla="*/ 354560 w 11880783"/>
              <a:gd name="connsiteY0" fmla="*/ 0 h 6112042"/>
              <a:gd name="connsiteX1" fmla="*/ 11526223 w 11880783"/>
              <a:gd name="connsiteY1" fmla="*/ 0 h 6112042"/>
              <a:gd name="connsiteX2" fmla="*/ 11880783 w 11880783"/>
              <a:gd name="connsiteY2" fmla="*/ 354560 h 6112042"/>
              <a:gd name="connsiteX3" fmla="*/ 11880783 w 11880783"/>
              <a:gd name="connsiteY3" fmla="*/ 5757482 h 6112042"/>
              <a:gd name="connsiteX4" fmla="*/ 11526223 w 11880783"/>
              <a:gd name="connsiteY4" fmla="*/ 6112042 h 6112042"/>
              <a:gd name="connsiteX5" fmla="*/ 354560 w 11880783"/>
              <a:gd name="connsiteY5" fmla="*/ 6112042 h 6112042"/>
              <a:gd name="connsiteX6" fmla="*/ 0 w 11880783"/>
              <a:gd name="connsiteY6" fmla="*/ 5757482 h 6112042"/>
              <a:gd name="connsiteX7" fmla="*/ 0 w 11880783"/>
              <a:gd name="connsiteY7" fmla="*/ 354560 h 6112042"/>
              <a:gd name="connsiteX8" fmla="*/ 354560 w 11880783"/>
              <a:gd name="connsiteY8" fmla="*/ 0 h 6112042"/>
            </a:gdLst>
            <a:ahLst/>
            <a:cxnLst/>
            <a:rect l="l" t="t" r="r" b="b"/>
            <a:pathLst>
              <a:path w="11880783" h="6112042">
                <a:moveTo>
                  <a:pt x="354560" y="0"/>
                </a:moveTo>
                <a:lnTo>
                  <a:pt x="11526223" y="0"/>
                </a:lnTo>
                <a:cubicBezTo>
                  <a:pt x="11722041" y="0"/>
                  <a:pt x="11880783" y="158742"/>
                  <a:pt x="11880783" y="354560"/>
                </a:cubicBezTo>
                <a:lnTo>
                  <a:pt x="11880783" y="5757482"/>
                </a:lnTo>
                <a:cubicBezTo>
                  <a:pt x="11880783" y="5953300"/>
                  <a:pt x="11722041" y="6112042"/>
                  <a:pt x="11526223" y="6112042"/>
                </a:cubicBezTo>
                <a:lnTo>
                  <a:pt x="354560" y="6112042"/>
                </a:lnTo>
                <a:cubicBezTo>
                  <a:pt x="158742" y="6112042"/>
                  <a:pt x="0" y="5953300"/>
                  <a:pt x="0" y="5757482"/>
                </a:cubicBezTo>
                <a:lnTo>
                  <a:pt x="0" y="354560"/>
                </a:lnTo>
                <a:cubicBezTo>
                  <a:pt x="0" y="158742"/>
                  <a:pt x="158742" y="0"/>
                  <a:pt x="354560" y="0"/>
                </a:cubicBezTo>
                <a:close/>
              </a:path>
            </a:pathLst>
          </a:custGeom>
          <a:noFill/>
          <a:ln>
            <a:noFill/>
          </a:ln>
        </p:spPr>
      </p:pic>
      <p:sp>
        <p:nvSpPr>
          <p:cNvPr id="5" name="标题 1"/>
          <p:cNvSpPr txBox="1"/>
          <p:nvPr/>
        </p:nvSpPr>
        <p:spPr>
          <a:xfrm>
            <a:off x="311216" y="372979"/>
            <a:ext cx="11880783" cy="6112042"/>
          </a:xfrm>
          <a:prstGeom prst="roundRect">
            <a:avLst>
              <a:gd name="adj" fmla="val 5801"/>
            </a:avLst>
          </a:prstGeom>
          <a:solidFill>
            <a:schemeClr val="bg1">
              <a:alpha val="7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2700000">
            <a:off x="10186527" y="59637"/>
            <a:ext cx="3239889" cy="2149450"/>
          </a:xfrm>
          <a:custGeom>
            <a:avLst/>
            <a:gdLst>
              <a:gd name="connsiteX0" fmla="*/ 0 w 3239889"/>
              <a:gd name="connsiteY0" fmla="*/ 1090439 h 2149450"/>
              <a:gd name="connsiteX1" fmla="*/ 1090439 w 3239889"/>
              <a:gd name="connsiteY1" fmla="*/ 0 h 2149450"/>
              <a:gd name="connsiteX2" fmla="*/ 3239889 w 3239889"/>
              <a:gd name="connsiteY2" fmla="*/ 2149450 h 2149450"/>
              <a:gd name="connsiteX3" fmla="*/ 200058 w 3239889"/>
              <a:gd name="connsiteY3" fmla="*/ 2149450 h 2149450"/>
              <a:gd name="connsiteX4" fmla="*/ 0 w 3239889"/>
              <a:gd name="connsiteY4" fmla="*/ 1949392 h 2149450"/>
            </a:gdLst>
            <a:ahLst/>
            <a:cxnLst/>
            <a:rect l="l" t="t" r="r" b="b"/>
            <a:pathLst>
              <a:path w="3239889" h="2149450">
                <a:moveTo>
                  <a:pt x="0" y="1090439"/>
                </a:moveTo>
                <a:lnTo>
                  <a:pt x="1090439" y="0"/>
                </a:lnTo>
                <a:lnTo>
                  <a:pt x="3239889" y="2149450"/>
                </a:lnTo>
                <a:lnTo>
                  <a:pt x="200058" y="2149450"/>
                </a:lnTo>
                <a:cubicBezTo>
                  <a:pt x="89569" y="2149450"/>
                  <a:pt x="0" y="2059881"/>
                  <a:pt x="0" y="1949392"/>
                </a:cubicBezTo>
                <a:close/>
              </a:path>
            </a:pathLst>
          </a:custGeom>
          <a:gradFill>
            <a:gsLst>
              <a:gs pos="0">
                <a:schemeClr val="accent1">
                  <a:lumMod val="60000"/>
                  <a:lumOff val="40000"/>
                </a:schemeClr>
              </a:gs>
              <a:gs pos="100000">
                <a:schemeClr val="accent1">
                  <a:lumMod val="40000"/>
                  <a:lumOff val="6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2700000">
            <a:off x="10809658" y="4135679"/>
            <a:ext cx="2149736" cy="3019405"/>
          </a:xfrm>
          <a:custGeom>
            <a:avLst/>
            <a:gdLst>
              <a:gd name="connsiteX0" fmla="*/ 0 w 2149736"/>
              <a:gd name="connsiteY0" fmla="*/ 0 h 3019405"/>
              <a:gd name="connsiteX1" fmla="*/ 2149736 w 2149736"/>
              <a:gd name="connsiteY1" fmla="*/ 2149736 h 3019405"/>
              <a:gd name="connsiteX2" fmla="*/ 1280067 w 2149736"/>
              <a:gd name="connsiteY2" fmla="*/ 3019405 h 3019405"/>
              <a:gd name="connsiteX3" fmla="*/ 211499 w 2149736"/>
              <a:gd name="connsiteY3" fmla="*/ 3019405 h 3019405"/>
              <a:gd name="connsiteX4" fmla="*/ 0 w 2149736"/>
              <a:gd name="connsiteY4" fmla="*/ 2807906 h 3019405"/>
            </a:gdLst>
            <a:ahLst/>
            <a:cxnLst/>
            <a:rect l="l" t="t" r="r" b="b"/>
            <a:pathLst>
              <a:path w="2149736" h="3019405">
                <a:moveTo>
                  <a:pt x="0" y="0"/>
                </a:moveTo>
                <a:lnTo>
                  <a:pt x="2149736" y="2149736"/>
                </a:lnTo>
                <a:lnTo>
                  <a:pt x="1280067" y="3019405"/>
                </a:lnTo>
                <a:lnTo>
                  <a:pt x="211499" y="3019405"/>
                </a:lnTo>
                <a:cubicBezTo>
                  <a:pt x="94691" y="3019405"/>
                  <a:pt x="0" y="2924714"/>
                  <a:pt x="0" y="2807906"/>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700000">
            <a:off x="10622580" y="167851"/>
            <a:ext cx="2656617" cy="1974647"/>
          </a:xfrm>
          <a:custGeom>
            <a:avLst/>
            <a:gdLst>
              <a:gd name="connsiteX0" fmla="*/ 0 w 2656617"/>
              <a:gd name="connsiteY0" fmla="*/ 681969 h 1974647"/>
              <a:gd name="connsiteX1" fmla="*/ 681969 w 2656617"/>
              <a:gd name="connsiteY1" fmla="*/ 0 h 1974647"/>
              <a:gd name="connsiteX2" fmla="*/ 2656617 w 2656617"/>
              <a:gd name="connsiteY2" fmla="*/ 1974647 h 1974647"/>
              <a:gd name="connsiteX3" fmla="*/ 200058 w 2656617"/>
              <a:gd name="connsiteY3" fmla="*/ 1974647 h 1974647"/>
              <a:gd name="connsiteX4" fmla="*/ 0 w 2656617"/>
              <a:gd name="connsiteY4" fmla="*/ 1774589 h 1974647"/>
            </a:gdLst>
            <a:ahLst/>
            <a:cxnLst/>
            <a:rect l="l" t="t" r="r" b="b"/>
            <a:pathLst>
              <a:path w="2656617" h="1974647">
                <a:moveTo>
                  <a:pt x="0" y="681969"/>
                </a:moveTo>
                <a:lnTo>
                  <a:pt x="681969" y="0"/>
                </a:lnTo>
                <a:lnTo>
                  <a:pt x="2656617" y="1974647"/>
                </a:lnTo>
                <a:lnTo>
                  <a:pt x="200058" y="1974647"/>
                </a:lnTo>
                <a:cubicBezTo>
                  <a:pt x="89569" y="1974647"/>
                  <a:pt x="0" y="1885078"/>
                  <a:pt x="0" y="177458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700000">
            <a:off x="10948159" y="4744936"/>
            <a:ext cx="1597849" cy="2856264"/>
          </a:xfrm>
          <a:custGeom>
            <a:avLst/>
            <a:gdLst>
              <a:gd name="connsiteX0" fmla="*/ 0 w 1597849"/>
              <a:gd name="connsiteY0" fmla="*/ 0 h 2856264"/>
              <a:gd name="connsiteX1" fmla="*/ 1597849 w 1597849"/>
              <a:gd name="connsiteY1" fmla="*/ 1597849 h 2856264"/>
              <a:gd name="connsiteX2" fmla="*/ 339433 w 1597849"/>
              <a:gd name="connsiteY2" fmla="*/ 2856264 h 2856264"/>
              <a:gd name="connsiteX3" fmla="*/ 211499 w 1597849"/>
              <a:gd name="connsiteY3" fmla="*/ 2856264 h 2856264"/>
              <a:gd name="connsiteX4" fmla="*/ 0 w 1597849"/>
              <a:gd name="connsiteY4" fmla="*/ 2644765 h 2856264"/>
            </a:gdLst>
            <a:ahLst/>
            <a:cxnLst/>
            <a:rect l="l" t="t" r="r" b="b"/>
            <a:pathLst>
              <a:path w="1597849" h="2856264">
                <a:moveTo>
                  <a:pt x="0" y="0"/>
                </a:moveTo>
                <a:lnTo>
                  <a:pt x="1597849" y="1597849"/>
                </a:lnTo>
                <a:lnTo>
                  <a:pt x="339433" y="2856264"/>
                </a:lnTo>
                <a:lnTo>
                  <a:pt x="211499" y="2856264"/>
                </a:lnTo>
                <a:cubicBezTo>
                  <a:pt x="94691" y="2856264"/>
                  <a:pt x="0" y="2761573"/>
                  <a:pt x="0" y="2644765"/>
                </a:cubicBezTo>
                <a:close/>
              </a:path>
            </a:pathLst>
          </a:custGeom>
          <a:gradFill>
            <a:gsLst>
              <a:gs pos="0">
                <a:schemeClr val="accent1">
                  <a:lumMod val="20000"/>
                  <a:lumOff val="80000"/>
                </a:schemeClr>
              </a:gs>
              <a:gs pos="100000">
                <a:schemeClr val="accent1"/>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7052355" y="1121480"/>
            <a:ext cx="3603089" cy="3603089"/>
          </a:xfrm>
          <a:prstGeom prst="roundRect">
            <a:avLst>
              <a:gd name="adj" fmla="val 5446"/>
            </a:avLst>
          </a:prstGeom>
          <a:gradFill>
            <a:gsLst>
              <a:gs pos="0">
                <a:schemeClr val="accent1">
                  <a:lumMod val="20000"/>
                  <a:lumOff val="80000"/>
                </a:schemeClr>
              </a:gs>
              <a:gs pos="100000">
                <a:schemeClr val="accent1">
                  <a:lumMod val="40000"/>
                  <a:lumOff val="60000"/>
                  <a:alpha val="5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7194403" y="2125097"/>
            <a:ext cx="3603089" cy="3603089"/>
          </a:xfrm>
          <a:prstGeom prst="roundRect">
            <a:avLst>
              <a:gd name="adj" fmla="val 5446"/>
            </a:avLst>
          </a:prstGeom>
          <a:solidFill>
            <a:schemeClr val="bg1"/>
          </a:solidFill>
          <a:ln w="381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700000">
            <a:off x="7031595" y="1256259"/>
            <a:ext cx="4326178" cy="4326178"/>
          </a:xfrm>
          <a:prstGeom prst="roundRect">
            <a:avLst>
              <a:gd name="adj" fmla="val 5446"/>
            </a:avLst>
          </a:prstGeom>
          <a:solidFill>
            <a:schemeClr val="accent1"/>
          </a:solidFill>
          <a:ln w="76200" cap="sq">
            <a:gradFill>
              <a:gsLst>
                <a:gs pos="0">
                  <a:schemeClr val="accent1">
                    <a:lumMod val="45000"/>
                    <a:lumOff val="55000"/>
                  </a:schemeClr>
                </a:gs>
                <a:gs pos="53000">
                  <a:schemeClr val="accent1">
                    <a:lumMod val="30000"/>
                    <a:lumOff val="70000"/>
                  </a:schemeClr>
                </a:gs>
                <a:gs pos="90000">
                  <a:schemeClr val="accent1">
                    <a:lumMod val="45000"/>
                    <a:lumOff val="55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pic>
        <p:nvPicPr>
          <p:cNvPr id="13" name="图片 12"/>
          <p:cNvPicPr>
            <a:picLocks noChangeAspect="1"/>
          </p:cNvPicPr>
          <p:nvPr/>
        </p:nvPicPr>
        <p:blipFill>
          <a:blip r:embed="rId3">
            <a:alphaModFix/>
          </a:blip>
          <a:srcRect l="21978" r="21978"/>
          <a:stretch>
            <a:fillRect/>
          </a:stretch>
        </p:blipFill>
        <p:spPr>
          <a:xfrm>
            <a:off x="6233205" y="457869"/>
            <a:ext cx="5922958" cy="5922958"/>
          </a:xfrm>
          <a:custGeom>
            <a:avLst/>
            <a:gdLst>
              <a:gd name="connsiteX0" fmla="*/ 2961479 w 5922958"/>
              <a:gd name="connsiteY0" fmla="*/ 0 h 5922958"/>
              <a:gd name="connsiteX1" fmla="*/ 3128076 w 5922958"/>
              <a:gd name="connsiteY1" fmla="*/ 69006 h 5922958"/>
              <a:gd name="connsiteX2" fmla="*/ 5853952 w 5922958"/>
              <a:gd name="connsiteY2" fmla="*/ 2794882 h 5922958"/>
              <a:gd name="connsiteX3" fmla="*/ 5853952 w 5922958"/>
              <a:gd name="connsiteY3" fmla="*/ 3128076 h 5922958"/>
              <a:gd name="connsiteX4" fmla="*/ 3128076 w 5922958"/>
              <a:gd name="connsiteY4" fmla="*/ 5853952 h 5922958"/>
              <a:gd name="connsiteX5" fmla="*/ 2794882 w 5922958"/>
              <a:gd name="connsiteY5" fmla="*/ 5853952 h 5922958"/>
              <a:gd name="connsiteX6" fmla="*/ 69007 w 5922958"/>
              <a:gd name="connsiteY6" fmla="*/ 3128076 h 5922958"/>
              <a:gd name="connsiteX7" fmla="*/ 69007 w 5922958"/>
              <a:gd name="connsiteY7" fmla="*/ 2794882 h 5922958"/>
              <a:gd name="connsiteX8" fmla="*/ 2794882 w 5922958"/>
              <a:gd name="connsiteY8" fmla="*/ 69006 h 5922958"/>
              <a:gd name="connsiteX9" fmla="*/ 2961479 w 5922958"/>
              <a:gd name="connsiteY9" fmla="*/ 0 h 5922958"/>
            </a:gdLst>
            <a:ahLst/>
            <a:cxnLst/>
            <a:rect l="l" t="t" r="r" b="b"/>
            <a:pathLst>
              <a:path w="5922958" h="5922958">
                <a:moveTo>
                  <a:pt x="2961479" y="0"/>
                </a:moveTo>
                <a:cubicBezTo>
                  <a:pt x="3021775" y="0"/>
                  <a:pt x="3082071" y="23002"/>
                  <a:pt x="3128076" y="69006"/>
                </a:cubicBezTo>
                <a:lnTo>
                  <a:pt x="5853952" y="2794882"/>
                </a:lnTo>
                <a:cubicBezTo>
                  <a:pt x="5945960" y="2886891"/>
                  <a:pt x="5945960" y="3036068"/>
                  <a:pt x="5853952" y="3128076"/>
                </a:cubicBezTo>
                <a:lnTo>
                  <a:pt x="3128076" y="5853952"/>
                </a:lnTo>
                <a:cubicBezTo>
                  <a:pt x="3036067" y="5945961"/>
                  <a:pt x="2886891" y="5945961"/>
                  <a:pt x="2794882" y="5853952"/>
                </a:cubicBezTo>
                <a:lnTo>
                  <a:pt x="69007" y="3128076"/>
                </a:lnTo>
                <a:cubicBezTo>
                  <a:pt x="-23002" y="3036068"/>
                  <a:pt x="-23002" y="2886891"/>
                  <a:pt x="69007" y="2794882"/>
                </a:cubicBezTo>
                <a:lnTo>
                  <a:pt x="2794882" y="69006"/>
                </a:lnTo>
                <a:cubicBezTo>
                  <a:pt x="2840886" y="23002"/>
                  <a:pt x="2901183" y="0"/>
                  <a:pt x="2961479" y="0"/>
                </a:cubicBezTo>
                <a:close/>
              </a:path>
            </a:pathLst>
          </a:custGeom>
          <a:noFill/>
          <a:ln>
            <a:noFill/>
          </a:ln>
        </p:spPr>
      </p:pic>
      <p:sp>
        <p:nvSpPr>
          <p:cNvPr id="14" name="标题 1"/>
          <p:cNvSpPr txBox="1"/>
          <p:nvPr/>
        </p:nvSpPr>
        <p:spPr>
          <a:xfrm>
            <a:off x="311216" y="745723"/>
            <a:ext cx="3159952" cy="517738"/>
          </a:xfrm>
          <a:custGeom>
            <a:avLst/>
            <a:gdLst>
              <a:gd name="connsiteX0" fmla="*/ 0 w 3159952"/>
              <a:gd name="connsiteY0" fmla="*/ 0 h 517738"/>
              <a:gd name="connsiteX1" fmla="*/ 2901083 w 3159952"/>
              <a:gd name="connsiteY1" fmla="*/ 0 h 517738"/>
              <a:gd name="connsiteX2" fmla="*/ 3159952 w 3159952"/>
              <a:gd name="connsiteY2" fmla="*/ 258869 h 517738"/>
              <a:gd name="connsiteX3" fmla="*/ 2901083 w 3159952"/>
              <a:gd name="connsiteY3" fmla="*/ 517738 h 517738"/>
              <a:gd name="connsiteX4" fmla="*/ 0 w 3159952"/>
              <a:gd name="connsiteY4" fmla="*/ 517738 h 517738"/>
            </a:gdLst>
            <a:ahLst/>
            <a:cxnLst/>
            <a:rect l="l" t="t" r="r" b="b"/>
            <a:pathLst>
              <a:path w="3159952" h="517738">
                <a:moveTo>
                  <a:pt x="0" y="0"/>
                </a:moveTo>
                <a:lnTo>
                  <a:pt x="2901083" y="0"/>
                </a:lnTo>
                <a:cubicBezTo>
                  <a:pt x="3044052" y="0"/>
                  <a:pt x="3159952" y="115900"/>
                  <a:pt x="3159952" y="258869"/>
                </a:cubicBezTo>
                <a:cubicBezTo>
                  <a:pt x="3159952" y="401838"/>
                  <a:pt x="3044052" y="517738"/>
                  <a:pt x="2901083" y="517738"/>
                </a:cubicBezTo>
                <a:lnTo>
                  <a:pt x="0" y="517738"/>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3047" y="3178381"/>
            <a:ext cx="5335119" cy="1549270"/>
          </a:xfrm>
          <a:prstGeom prst="rect">
            <a:avLst/>
          </a:prstGeom>
          <a:noFill/>
          <a:ln>
            <a:noFill/>
          </a:ln>
        </p:spPr>
        <p:txBody>
          <a:bodyPr vert="horz" wrap="square" lIns="0" tIns="0" rIns="0" bIns="0" rtlCol="0" anchor="t"/>
          <a:lstStyle/>
          <a:p>
            <a:pPr algn="l">
              <a:lnSpc>
                <a:spcPct val="130000"/>
              </a:lnSpc>
            </a:pPr>
            <a:r>
              <a:rPr kumimoji="1" lang="en-US" altLang="zh-CN" sz="4000">
                <a:ln w="12700">
                  <a:noFill/>
                </a:ln>
                <a:gradFill>
                  <a:gsLst>
                    <a:gs pos="0">
                      <a:srgbClr val="E8480E">
                        <a:alpha val="100000"/>
                      </a:srgbClr>
                    </a:gs>
                    <a:gs pos="100000">
                      <a:srgbClr val="E8480E">
                        <a:alpha val="100000"/>
                      </a:srgbClr>
                    </a:gs>
                  </a:gsLst>
                  <a:lin ang="2700000" scaled="0"/>
                </a:gradFill>
                <a:latin typeface="OPPOSans H"/>
                <a:ea typeface="OPPOSans H"/>
                <a:cs typeface="OPPOSans H"/>
              </a:rPr>
              <a:t>结构化绑定（C++17）</a:t>
            </a:r>
            <a:endParaRPr kumimoji="1" lang="zh-CN" altLang="en-US"/>
          </a:p>
        </p:txBody>
      </p:sp>
      <p:sp>
        <p:nvSpPr>
          <p:cNvPr id="16" name="标题 1"/>
          <p:cNvSpPr txBox="1"/>
          <p:nvPr/>
        </p:nvSpPr>
        <p:spPr>
          <a:xfrm>
            <a:off x="658447" y="740799"/>
            <a:ext cx="3905648" cy="2434087"/>
          </a:xfrm>
          <a:prstGeom prst="rect">
            <a:avLst/>
          </a:prstGeom>
          <a:noFill/>
          <a:ln>
            <a:noFill/>
          </a:ln>
        </p:spPr>
        <p:txBody>
          <a:bodyPr vert="horz" wrap="square" lIns="0" tIns="0" rIns="0" bIns="0" rtlCol="0" anchor="b"/>
          <a:lstStyle/>
          <a:p>
            <a:pPr algn="l">
              <a:lnSpc>
                <a:spcPct val="100000"/>
              </a:lnSpc>
            </a:pPr>
            <a:r>
              <a:rPr kumimoji="1" lang="en-US" altLang="zh-CN" sz="7200">
                <a:ln w="12700">
                  <a:noFill/>
                </a:ln>
                <a:gradFill>
                  <a:gsLst>
                    <a:gs pos="0">
                      <a:srgbClr val="FCDACD">
                        <a:alpha val="100000"/>
                      </a:srgbClr>
                    </a:gs>
                    <a:gs pos="100000">
                      <a:srgbClr val="F9B49B">
                        <a:alpha val="50000"/>
                      </a:srgbClr>
                    </a:gs>
                  </a:gsLst>
                  <a:lin ang="2700000" scaled="0"/>
                </a:gradFill>
                <a:latin typeface="OPPOSans H"/>
                <a:ea typeface="OPPOSans H"/>
                <a:cs typeface="OPPOSans H"/>
              </a:rPr>
              <a:t>02</a:t>
            </a:r>
            <a:endParaRPr kumimoji="1" lang="zh-CN" altLang="en-US"/>
          </a:p>
        </p:txBody>
      </p:sp>
      <p:grpSp>
        <p:nvGrpSpPr>
          <p:cNvPr id="17" name="组合 16"/>
          <p:cNvGrpSpPr/>
          <p:nvPr/>
        </p:nvGrpSpPr>
        <p:grpSpPr>
          <a:xfrm>
            <a:off x="658447" y="4808194"/>
            <a:ext cx="6207813" cy="133008"/>
            <a:chOff x="658447" y="4808194"/>
            <a:chExt cx="6207813" cy="133008"/>
          </a:xfrm>
        </p:grpSpPr>
        <p:sp>
          <p:nvSpPr>
            <p:cNvPr id="18" name="标题 1"/>
            <p:cNvSpPr txBox="1"/>
            <p:nvPr/>
          </p:nvSpPr>
          <p:spPr>
            <a:xfrm>
              <a:off x="658447" y="4808194"/>
              <a:ext cx="1989948" cy="13300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722124" y="4854049"/>
              <a:ext cx="6144136" cy="41297"/>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E8480E"/>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Words>
  <Application>Microsoft Office PowerPoint</Application>
  <PresentationFormat>宽屏</PresentationFormat>
  <Paragraphs>64</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OPPOSans B</vt:lpstr>
      <vt:lpstr>Source Han Sans</vt:lpstr>
      <vt:lpstr>OPPOSans R</vt:lpstr>
      <vt:lpstr>Arial</vt:lpstr>
      <vt:lpstr>Source Han Sans CN Bold</vt:lpstr>
      <vt:lpstr>OPPOSans 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jj zhang</cp:lastModifiedBy>
  <cp:revision>1</cp:revision>
  <dcterms:modified xsi:type="dcterms:W3CDTF">2024-11-20T16:44:20Z</dcterms:modified>
</cp:coreProperties>
</file>